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46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02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2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49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3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1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4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9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30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07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162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11227-79B5-4FC3-A634-F4AB1C03140F}" type="datetimeFigureOut">
              <a:rPr lang="en-US" smtClean="0"/>
              <a:t>11/9/2023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E42BA-3AFB-4525-9A2D-F71A92FB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6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8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485166F-2FA9-45FB-A775-511A24BBE300}"/>
              </a:ext>
            </a:extLst>
          </p:cNvPr>
          <p:cNvSpPr/>
          <p:nvPr/>
        </p:nvSpPr>
        <p:spPr>
          <a:xfrm>
            <a:off x="2819400" y="3352800"/>
            <a:ext cx="6172200" cy="2438400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9877F-D891-48BE-A260-92D37DF2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Áp dụng CSS vào trang HTML</a:t>
            </a:r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C7934B75-15ED-4430-B60C-F6F505B40BE8}"/>
              </a:ext>
            </a:extLst>
          </p:cNvPr>
          <p:cNvSpPr/>
          <p:nvPr/>
        </p:nvSpPr>
        <p:spPr>
          <a:xfrm>
            <a:off x="5029200" y="1219200"/>
            <a:ext cx="1219200" cy="1143000"/>
          </a:xfrm>
          <a:prstGeom prst="flowChartDocumen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External CSS File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DCFDC18A-5668-4936-BE71-8AAF56BCB15F}"/>
              </a:ext>
            </a:extLst>
          </p:cNvPr>
          <p:cNvSpPr/>
          <p:nvPr/>
        </p:nvSpPr>
        <p:spPr>
          <a:xfrm>
            <a:off x="3276600" y="35814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F2469264-8ADB-4C11-A6F2-B6B81135C64C}"/>
              </a:ext>
            </a:extLst>
          </p:cNvPr>
          <p:cNvSpPr/>
          <p:nvPr/>
        </p:nvSpPr>
        <p:spPr>
          <a:xfrm>
            <a:off x="3733800" y="44958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Folded Corner 7">
            <a:extLst>
              <a:ext uri="{FF2B5EF4-FFF2-40B4-BE49-F238E27FC236}">
                <a16:creationId xmlns:a16="http://schemas.microsoft.com/office/drawing/2014/main" id="{2C61ABCD-5328-43FC-8909-C54E3A54EEDD}"/>
              </a:ext>
            </a:extLst>
          </p:cNvPr>
          <p:cNvSpPr/>
          <p:nvPr/>
        </p:nvSpPr>
        <p:spPr>
          <a:xfrm>
            <a:off x="4343400" y="35814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2070C10E-63F4-4313-AB8F-1EE5852D3AF3}"/>
              </a:ext>
            </a:extLst>
          </p:cNvPr>
          <p:cNvSpPr/>
          <p:nvPr/>
        </p:nvSpPr>
        <p:spPr>
          <a:xfrm>
            <a:off x="4876800" y="44958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2C0C7258-6AA1-41F9-A1D6-9F3063167F9E}"/>
              </a:ext>
            </a:extLst>
          </p:cNvPr>
          <p:cNvSpPr/>
          <p:nvPr/>
        </p:nvSpPr>
        <p:spPr>
          <a:xfrm>
            <a:off x="5334000" y="35814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Folded Corner 10">
            <a:extLst>
              <a:ext uri="{FF2B5EF4-FFF2-40B4-BE49-F238E27FC236}">
                <a16:creationId xmlns:a16="http://schemas.microsoft.com/office/drawing/2014/main" id="{D5F270BA-2C28-4A52-90F1-7D15CC643A64}"/>
              </a:ext>
            </a:extLst>
          </p:cNvPr>
          <p:cNvSpPr/>
          <p:nvPr/>
        </p:nvSpPr>
        <p:spPr>
          <a:xfrm>
            <a:off x="5791200" y="44958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57949CA6-298D-4E77-896A-FC58F9F8910F}"/>
              </a:ext>
            </a:extLst>
          </p:cNvPr>
          <p:cNvSpPr/>
          <p:nvPr/>
        </p:nvSpPr>
        <p:spPr>
          <a:xfrm>
            <a:off x="6400800" y="35814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Folded Corner 12">
            <a:extLst>
              <a:ext uri="{FF2B5EF4-FFF2-40B4-BE49-F238E27FC236}">
                <a16:creationId xmlns:a16="http://schemas.microsoft.com/office/drawing/2014/main" id="{0EB3257D-8298-4118-88A9-30DCB4657352}"/>
              </a:ext>
            </a:extLst>
          </p:cNvPr>
          <p:cNvSpPr/>
          <p:nvPr/>
        </p:nvSpPr>
        <p:spPr>
          <a:xfrm>
            <a:off x="6858000" y="44958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FC7D551B-D431-4B8D-AD3C-DEC26A7363F3}"/>
              </a:ext>
            </a:extLst>
          </p:cNvPr>
          <p:cNvSpPr/>
          <p:nvPr/>
        </p:nvSpPr>
        <p:spPr>
          <a:xfrm>
            <a:off x="7467600" y="35814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Folded Corner 14">
            <a:extLst>
              <a:ext uri="{FF2B5EF4-FFF2-40B4-BE49-F238E27FC236}">
                <a16:creationId xmlns:a16="http://schemas.microsoft.com/office/drawing/2014/main" id="{99FAF889-2EB5-4C39-A571-8F0296FB9B62}"/>
              </a:ext>
            </a:extLst>
          </p:cNvPr>
          <p:cNvSpPr/>
          <p:nvPr/>
        </p:nvSpPr>
        <p:spPr>
          <a:xfrm>
            <a:off x="7924800" y="4495800"/>
            <a:ext cx="609600" cy="685800"/>
          </a:xfrm>
          <a:prstGeom prst="foldedCorner">
            <a:avLst>
              <a:gd name="adj" fmla="val 2300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AEA76B-FFFC-4059-AB2D-0AFF2133BF10}"/>
              </a:ext>
            </a:extLst>
          </p:cNvPr>
          <p:cNvCxnSpPr/>
          <p:nvPr/>
        </p:nvCxnSpPr>
        <p:spPr>
          <a:xfrm>
            <a:off x="3505200" y="2819400"/>
            <a:ext cx="48006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7A10DB-74FD-4710-9E8D-6DD7FE47F990}"/>
              </a:ext>
            </a:extLst>
          </p:cNvPr>
          <p:cNvCxnSpPr/>
          <p:nvPr/>
        </p:nvCxnSpPr>
        <p:spPr>
          <a:xfrm rot="5400000">
            <a:off x="3123407" y="3199607"/>
            <a:ext cx="7620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0556202-22E2-4174-AB55-AF0D655D71C3}"/>
              </a:ext>
            </a:extLst>
          </p:cNvPr>
          <p:cNvCxnSpPr/>
          <p:nvPr/>
        </p:nvCxnSpPr>
        <p:spPr>
          <a:xfrm rot="5400000">
            <a:off x="4266407" y="3199607"/>
            <a:ext cx="7620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AB8539-1562-4D22-984B-B1FA5AF73DD0}"/>
              </a:ext>
            </a:extLst>
          </p:cNvPr>
          <p:cNvCxnSpPr/>
          <p:nvPr/>
        </p:nvCxnSpPr>
        <p:spPr>
          <a:xfrm rot="5400000">
            <a:off x="4991101" y="2933701"/>
            <a:ext cx="12954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8AF412B-CE36-4724-BA22-A1D695108281}"/>
              </a:ext>
            </a:extLst>
          </p:cNvPr>
          <p:cNvCxnSpPr/>
          <p:nvPr/>
        </p:nvCxnSpPr>
        <p:spPr>
          <a:xfrm rot="5400000">
            <a:off x="6325394" y="3199606"/>
            <a:ext cx="7620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4ABF9E-D3C3-408C-9B23-1059083743D1}"/>
              </a:ext>
            </a:extLst>
          </p:cNvPr>
          <p:cNvCxnSpPr/>
          <p:nvPr/>
        </p:nvCxnSpPr>
        <p:spPr>
          <a:xfrm rot="5400000">
            <a:off x="7390607" y="3199607"/>
            <a:ext cx="7620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047454-79E8-4A80-937F-1D326CB21DB6}"/>
              </a:ext>
            </a:extLst>
          </p:cNvPr>
          <p:cNvCxnSpPr/>
          <p:nvPr/>
        </p:nvCxnSpPr>
        <p:spPr>
          <a:xfrm rot="5400000">
            <a:off x="3276601" y="3657601"/>
            <a:ext cx="16764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CE5AF9-AB30-42B8-B618-28A35BE35B39}"/>
              </a:ext>
            </a:extLst>
          </p:cNvPr>
          <p:cNvCxnSpPr/>
          <p:nvPr/>
        </p:nvCxnSpPr>
        <p:spPr>
          <a:xfrm rot="5400000">
            <a:off x="4304507" y="3656807"/>
            <a:ext cx="16764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AA33818-7D50-46CA-B4BD-55E0137394AD}"/>
              </a:ext>
            </a:extLst>
          </p:cNvPr>
          <p:cNvCxnSpPr/>
          <p:nvPr/>
        </p:nvCxnSpPr>
        <p:spPr>
          <a:xfrm rot="5400000">
            <a:off x="5323682" y="3656807"/>
            <a:ext cx="16764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590D84-506E-45D9-9063-C1712D7E3DFE}"/>
              </a:ext>
            </a:extLst>
          </p:cNvPr>
          <p:cNvCxnSpPr/>
          <p:nvPr/>
        </p:nvCxnSpPr>
        <p:spPr>
          <a:xfrm rot="5400000">
            <a:off x="6400007" y="3656807"/>
            <a:ext cx="16764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EDF42AD-F1D2-4452-BEF3-77F827455E46}"/>
              </a:ext>
            </a:extLst>
          </p:cNvPr>
          <p:cNvCxnSpPr/>
          <p:nvPr/>
        </p:nvCxnSpPr>
        <p:spPr>
          <a:xfrm rot="5400000">
            <a:off x="7466807" y="3656807"/>
            <a:ext cx="1676400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885B95C-E2C1-410A-BDB2-4DDC5B372333}"/>
              </a:ext>
            </a:extLst>
          </p:cNvPr>
          <p:cNvSpPr txBox="1"/>
          <p:nvPr/>
        </p:nvSpPr>
        <p:spPr>
          <a:xfrm>
            <a:off x="6629400" y="1371600"/>
            <a:ext cx="2971800" cy="9233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/>
              <a:t>Chỉ cần thay </a:t>
            </a:r>
            <a:r>
              <a:rPr lang="vi-VN"/>
              <a:t>đổ</a:t>
            </a:r>
            <a:r>
              <a:rPr lang="en-US"/>
              <a:t>i nội dung file CSS, toàn bộ các trang web sẽ </a:t>
            </a:r>
            <a:r>
              <a:rPr lang="vi-VN"/>
              <a:t>đượ</a:t>
            </a:r>
            <a:r>
              <a:rPr lang="en-US"/>
              <a:t>c cập nhật</a:t>
            </a:r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DE32A04-1BFE-49AA-9AFC-3CC361BE4665}"/>
              </a:ext>
            </a:extLst>
          </p:cNvPr>
          <p:cNvSpPr/>
          <p:nvPr/>
        </p:nvSpPr>
        <p:spPr>
          <a:xfrm>
            <a:off x="4648200" y="1295400"/>
            <a:ext cx="381000" cy="38100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416" name="TextBox 35">
            <a:extLst>
              <a:ext uri="{FF2B5EF4-FFF2-40B4-BE49-F238E27FC236}">
                <a16:creationId xmlns:a16="http://schemas.microsoft.com/office/drawing/2014/main" id="{FD0F07AB-ABF1-4761-9301-2572A581C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5334000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latin typeface="Constantia" panose="02030602050306030303" pitchFamily="18" charset="0"/>
              </a:rPr>
              <a:t>Website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0D98F6EE-F573-48EB-93B6-FEF10207D4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04073" y="5874545"/>
            <a:ext cx="2350681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D39CC2C-47FD-4ECE-BD88-3E440C98FB5C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3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Content Placeholder 1">
            <a:extLst>
              <a:ext uri="{FF2B5EF4-FFF2-40B4-BE49-F238E27FC236}">
                <a16:creationId xmlns:a16="http://schemas.microsoft.com/office/drawing/2014/main" id="{3DEC3D4D-2A31-4FB9-A864-2C4BBFC22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Sử dụng vertical-align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9004D1-A0DB-4269-85A7-29F5A00FB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51B7E-FB23-4A13-B14A-913BA99FD2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70C5F2B-312B-4C5F-82F7-0C41D44229FB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8549" name="Picture 2">
            <a:extLst>
              <a:ext uri="{FF2B5EF4-FFF2-40B4-BE49-F238E27FC236}">
                <a16:creationId xmlns:a16="http://schemas.microsoft.com/office/drawing/2014/main" id="{3FE91CF6-65F1-4F7A-9227-511310DB8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2" y="2510631"/>
            <a:ext cx="34575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50" name="Picture 3">
            <a:extLst>
              <a:ext uri="{FF2B5EF4-FFF2-40B4-BE49-F238E27FC236}">
                <a16:creationId xmlns:a16="http://schemas.microsoft.com/office/drawing/2014/main" id="{7CA9BC20-C3AD-45F3-9C6B-32628F74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200400"/>
            <a:ext cx="33147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1709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Content Placeholder 1">
            <a:extLst>
              <a:ext uri="{FF2B5EF4-FFF2-40B4-BE49-F238E27FC236}">
                <a16:creationId xmlns:a16="http://schemas.microsoft.com/office/drawing/2014/main" id="{6863EC11-CC1E-4164-BE1C-57FAB8FFA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Giá trị thuộc tính z-order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A058ED-9EC6-454E-847B-92405735D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096E3-386F-4EEB-A747-C85BA15915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61F0B8A-6C54-4642-9E86-B8FAF7503002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101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9573" name="Picture 2">
            <a:extLst>
              <a:ext uri="{FF2B5EF4-FFF2-40B4-BE49-F238E27FC236}">
                <a16:creationId xmlns:a16="http://schemas.microsoft.com/office/drawing/2014/main" id="{CF8335B3-5B1C-4E53-BDD8-F2EB71CB4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141" y="2452687"/>
            <a:ext cx="692467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4" name="Picture 3">
            <a:extLst>
              <a:ext uri="{FF2B5EF4-FFF2-40B4-BE49-F238E27FC236}">
                <a16:creationId xmlns:a16="http://schemas.microsoft.com/office/drawing/2014/main" id="{C3CE0A05-D55A-4206-BD11-7580D5811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3810000"/>
            <a:ext cx="37242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5" name="Picture 4">
            <a:extLst>
              <a:ext uri="{FF2B5EF4-FFF2-40B4-BE49-F238E27FC236}">
                <a16:creationId xmlns:a16="http://schemas.microsoft.com/office/drawing/2014/main" id="{A5440200-1BC1-4E25-9579-4C8262C3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657600"/>
            <a:ext cx="29337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5500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Content Placeholder 1">
            <a:extLst>
              <a:ext uri="{FF2B5EF4-FFF2-40B4-BE49-F238E27FC236}">
                <a16:creationId xmlns:a16="http://schemas.microsoft.com/office/drawing/2014/main" id="{AF33D2B8-C57D-42D3-AF0F-A7D9F5356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Canh theo chiều ngang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V</a:t>
            </a:r>
            <a:r>
              <a:rPr lang="vi-VN" altLang="en-US"/>
              <a:t>ă</a:t>
            </a:r>
            <a:r>
              <a:rPr lang="en-US" altLang="en-US"/>
              <a:t>n bản dùng text-align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Thành phần không phải v</a:t>
            </a:r>
            <a:r>
              <a:rPr lang="vi-VN" altLang="en-US"/>
              <a:t>ă</a:t>
            </a:r>
            <a:r>
              <a:rPr lang="en-US" altLang="en-US"/>
              <a:t>n bản dùng </a:t>
            </a:r>
            <a:r>
              <a:rPr lang="en-US" altLang="en-US">
                <a:solidFill>
                  <a:srgbClr val="FF0000"/>
                </a:solidFill>
              </a:rPr>
              <a:t>margin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1BD48D-8BAB-420C-B89F-23F27AE6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Canh giữa với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8A562-7F25-410A-8E32-3783883F05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454C57-E006-42EC-A919-F4E346E8D76F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9AAA5-1521-4613-BFAB-BE7DC831E5E4}"/>
              </a:ext>
            </a:extLst>
          </p:cNvPr>
          <p:cNvSpPr txBox="1"/>
          <p:nvPr/>
        </p:nvSpPr>
        <p:spPr>
          <a:xfrm>
            <a:off x="3200401" y="3581401"/>
            <a:ext cx="5423243" cy="46166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Margin-left: auto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margin-right:auto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6CCB4-1EFF-4284-AB8F-097A0618AC04}"/>
              </a:ext>
            </a:extLst>
          </p:cNvPr>
          <p:cNvSpPr txBox="1"/>
          <p:nvPr/>
        </p:nvSpPr>
        <p:spPr>
          <a:xfrm>
            <a:off x="2133600" y="4800601"/>
            <a:ext cx="76200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cạnh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D518A5A-581E-4C1C-90BE-713E2200CD94}"/>
              </a:ext>
            </a:extLst>
          </p:cNvPr>
          <p:cNvSpPr/>
          <p:nvPr/>
        </p:nvSpPr>
        <p:spPr>
          <a:xfrm>
            <a:off x="5791201" y="4191000"/>
            <a:ext cx="343243" cy="533400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175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Content Placeholder 1">
            <a:extLst>
              <a:ext uri="{FF2B5EF4-FFF2-40B4-BE49-F238E27FC236}">
                <a16:creationId xmlns:a16="http://schemas.microsoft.com/office/drawing/2014/main" id="{37888245-D170-4A19-BB63-62C2BDA99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66801"/>
            <a:ext cx="8229600" cy="47545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Canh giữa một layout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F74DD-A283-49A9-AFD7-F6CFB36D4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Canh giữa với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47753-635E-480E-B67A-13ECA7E889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E4AC76-19C3-4B8A-B097-3978B7657F12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651B14-DD9C-4501-BEBE-0F35BEE6A49B}"/>
              </a:ext>
            </a:extLst>
          </p:cNvPr>
          <p:cNvSpPr txBox="1"/>
          <p:nvPr/>
        </p:nvSpPr>
        <p:spPr>
          <a:xfrm>
            <a:off x="2362200" y="2209800"/>
            <a:ext cx="3048000" cy="175432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layout_container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margin: 0 auto;</a:t>
            </a:r>
          </a:p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width : 960px;</a:t>
            </a:r>
          </a:p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background-color: cyan	</a:t>
            </a:r>
          </a:p>
          <a:p>
            <a:pPr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111624" name="Picture 2">
            <a:extLst>
              <a:ext uri="{FF2B5EF4-FFF2-40B4-BE49-F238E27FC236}">
                <a16:creationId xmlns:a16="http://schemas.microsoft.com/office/drawing/2014/main" id="{E898531E-52C2-4A31-B858-08088C463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76601"/>
            <a:ext cx="472440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4E524A-A58B-4734-B7E6-4475FA7AB995}"/>
              </a:ext>
            </a:extLst>
          </p:cNvPr>
          <p:cNvCxnSpPr/>
          <p:nvPr/>
        </p:nvCxnSpPr>
        <p:spPr>
          <a:xfrm>
            <a:off x="5257800" y="4419600"/>
            <a:ext cx="53340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71118B-1CBE-4DB5-AFC6-7387E4379F1E}"/>
              </a:ext>
            </a:extLst>
          </p:cNvPr>
          <p:cNvCxnSpPr/>
          <p:nvPr/>
        </p:nvCxnSpPr>
        <p:spPr>
          <a:xfrm>
            <a:off x="9372600" y="4419600"/>
            <a:ext cx="533400" cy="0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1005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Content Placeholder 1">
            <a:extLst>
              <a:ext uri="{FF2B5EF4-FFF2-40B4-BE49-F238E27FC236}">
                <a16:creationId xmlns:a16="http://schemas.microsoft.com/office/drawing/2014/main" id="{84E06312-395A-4213-A59B-D0845FDA8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Canh giữa một image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641007-7837-42AE-9F86-92A79A5CE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Canh giữa với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11301-4A74-464D-A7FD-B7BE2EF9EB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8EC528-3F17-4FD0-B7F4-698B398365D1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5BE66-8D1A-4125-9BDA-BD052125523F}"/>
              </a:ext>
            </a:extLst>
          </p:cNvPr>
          <p:cNvSpPr txBox="1"/>
          <p:nvPr/>
        </p:nvSpPr>
        <p:spPr>
          <a:xfrm>
            <a:off x="2362200" y="2209800"/>
            <a:ext cx="3048000" cy="1477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b="1" dirty="0" err="1">
                <a:latin typeface="+mj-lt"/>
              </a:rPr>
              <a:t>img.center</a:t>
            </a:r>
            <a:endParaRPr lang="en-US" b="1" dirty="0">
              <a:latin typeface="+mj-lt"/>
            </a:endParaRPr>
          </a:p>
          <a:p>
            <a:pPr>
              <a:defRPr/>
            </a:pPr>
            <a:r>
              <a:rPr lang="en-US" b="1" dirty="0">
                <a:latin typeface="+mj-lt"/>
              </a:rPr>
              <a:t>{</a:t>
            </a:r>
          </a:p>
          <a:p>
            <a:pPr>
              <a:defRPr/>
            </a:pPr>
            <a:r>
              <a:rPr lang="en-US" b="1" dirty="0">
                <a:latin typeface="+mj-lt"/>
              </a:rPr>
              <a:t>      margin: 0 auto;</a:t>
            </a:r>
          </a:p>
          <a:p>
            <a:pPr>
              <a:defRPr/>
            </a:pPr>
            <a:r>
              <a:rPr lang="en-US" b="1" dirty="0">
                <a:latin typeface="+mj-lt"/>
              </a:rPr>
              <a:t>      display: block;	</a:t>
            </a:r>
          </a:p>
          <a:p>
            <a:pPr>
              <a:defRPr/>
            </a:pPr>
            <a:r>
              <a:rPr lang="en-US" b="1" dirty="0">
                <a:latin typeface="+mj-lt"/>
              </a:rPr>
              <a:t>}</a:t>
            </a:r>
          </a:p>
        </p:txBody>
      </p:sp>
      <p:pic>
        <p:nvPicPr>
          <p:cNvPr id="112648" name="Picture 2">
            <a:extLst>
              <a:ext uri="{FF2B5EF4-FFF2-40B4-BE49-F238E27FC236}">
                <a16:creationId xmlns:a16="http://schemas.microsoft.com/office/drawing/2014/main" id="{04F4ED0D-E1AB-4F6B-BEA4-19B8FBC35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200400"/>
            <a:ext cx="4529138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4299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Content Placeholder 1">
            <a:extLst>
              <a:ext uri="{FF2B5EF4-FFF2-40B4-BE49-F238E27FC236}">
                <a16:creationId xmlns:a16="http://schemas.microsoft.com/office/drawing/2014/main" id="{3F976AA5-04B7-4F63-8E51-27DB20D6C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err="1"/>
              <a:t>Canh</a:t>
            </a:r>
            <a:r>
              <a:rPr lang="en-US" altLang="en-US" dirty="0"/>
              <a:t> </a:t>
            </a:r>
            <a:r>
              <a:rPr lang="en-US" altLang="en-US" dirty="0" err="1"/>
              <a:t>giữa</a:t>
            </a:r>
            <a:r>
              <a:rPr lang="en-US" altLang="en-US" dirty="0"/>
              <a:t> </a:t>
            </a:r>
            <a:r>
              <a:rPr lang="en-US" altLang="en-US" dirty="0" err="1"/>
              <a:t>theo</a:t>
            </a:r>
            <a:r>
              <a:rPr lang="en-US" altLang="en-US" dirty="0"/>
              <a:t> </a:t>
            </a:r>
            <a:r>
              <a:rPr lang="en-US" altLang="en-US" dirty="0" err="1"/>
              <a:t>chiều</a:t>
            </a:r>
            <a:r>
              <a:rPr lang="en-US" altLang="en-US" dirty="0"/>
              <a:t> </a:t>
            </a:r>
            <a:r>
              <a:rPr lang="en-US" altLang="en-US" dirty="0" err="1"/>
              <a:t>dọc</a:t>
            </a:r>
            <a:endParaRPr lang="en-US" altLang="en-US" dirty="0"/>
          </a:p>
          <a:p>
            <a:pPr lvl="1" eaLnBrk="1" hangingPunct="1">
              <a:spcBef>
                <a:spcPct val="0"/>
              </a:spcBef>
            </a:pP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ph</a:t>
            </a:r>
            <a:r>
              <a:rPr lang="vi-VN" altLang="en-US" dirty="0"/>
              <a:t>ươ</a:t>
            </a:r>
            <a:r>
              <a:rPr lang="en-US" altLang="en-US" dirty="0"/>
              <a:t>ng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tọa</a:t>
            </a:r>
            <a:r>
              <a:rPr lang="en-US" altLang="en-US" dirty="0"/>
              <a:t> </a:t>
            </a:r>
            <a:r>
              <a:rPr lang="vi-VN" altLang="en-US" dirty="0"/>
              <a:t>độ</a:t>
            </a:r>
            <a:r>
              <a:rPr lang="en-US" altLang="en-US" dirty="0"/>
              <a:t> absolute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dirty="0"/>
              <a:t>Đ</a:t>
            </a:r>
            <a:r>
              <a:rPr lang="vi-VN" altLang="en-US" dirty="0"/>
              <a:t>ể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kỹ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biết</a:t>
            </a:r>
            <a:r>
              <a:rPr lang="en-US" altLang="en-US" dirty="0"/>
              <a:t> </a:t>
            </a:r>
            <a:r>
              <a:rPr lang="en-US" altLang="en-US" dirty="0" err="1"/>
              <a:t>chính</a:t>
            </a:r>
            <a:r>
              <a:rPr lang="en-US" altLang="en-US" dirty="0"/>
              <a:t> </a:t>
            </a:r>
            <a:r>
              <a:rPr lang="en-US" altLang="en-US" dirty="0" err="1"/>
              <a:t>xác</a:t>
            </a:r>
            <a:r>
              <a:rPr lang="en-US" altLang="en-US" dirty="0"/>
              <a:t> </a:t>
            </a:r>
            <a:r>
              <a:rPr lang="en-US" altLang="en-US" dirty="0" err="1"/>
              <a:t>kích</a:t>
            </a:r>
            <a:r>
              <a:rPr lang="en-US" altLang="en-US" dirty="0"/>
              <a:t> </a:t>
            </a:r>
            <a:r>
              <a:rPr lang="en-US" altLang="en-US" dirty="0" err="1"/>
              <a:t>th</a:t>
            </a:r>
            <a:r>
              <a:rPr lang="vi-VN" altLang="en-US" dirty="0"/>
              <a:t>ướ</a:t>
            </a:r>
            <a:r>
              <a:rPr lang="en-US" altLang="en-US" dirty="0"/>
              <a:t>c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thành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canh</a:t>
            </a:r>
            <a:r>
              <a:rPr lang="en-US" altLang="en-US" dirty="0"/>
              <a:t> </a:t>
            </a:r>
            <a:r>
              <a:rPr lang="en-US" altLang="en-US" dirty="0" err="1"/>
              <a:t>chỉnh</a:t>
            </a:r>
            <a:r>
              <a:rPr lang="en-US" altLang="en-US" dirty="0"/>
              <a:t>. </a:t>
            </a:r>
          </a:p>
          <a:p>
            <a:pPr lvl="1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1AC7D-5D41-4AC5-A9AC-F0841B5C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Canh giữa với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71F8D-D45A-44A6-86E6-7333C54A6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8C95BB4-1436-4094-AC8A-6196CF5E42B7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D79795-7092-455B-89F2-15CC44931D1A}"/>
              </a:ext>
            </a:extLst>
          </p:cNvPr>
          <p:cNvSpPr/>
          <p:nvPr/>
        </p:nvSpPr>
        <p:spPr>
          <a:xfrm>
            <a:off x="2743200" y="4038600"/>
            <a:ext cx="19812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3ED3BD-88FF-4AC3-84F4-520C6D65C6EE}"/>
              </a:ext>
            </a:extLst>
          </p:cNvPr>
          <p:cNvCxnSpPr/>
          <p:nvPr/>
        </p:nvCxnSpPr>
        <p:spPr>
          <a:xfrm>
            <a:off x="2743200" y="3810000"/>
            <a:ext cx="1981200" cy="158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3671" name="TextBox 10">
            <a:extLst>
              <a:ext uri="{FF2B5EF4-FFF2-40B4-BE49-F238E27FC236}">
                <a16:creationId xmlns:a16="http://schemas.microsoft.com/office/drawing/2014/main" id="{F9B17AF6-88AD-4AFC-8E9A-A9D394CAF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505200"/>
            <a:ext cx="4206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01B3A8-97B0-444C-A8AB-BB72677997AB}"/>
              </a:ext>
            </a:extLst>
          </p:cNvPr>
          <p:cNvCxnSpPr/>
          <p:nvPr/>
        </p:nvCxnSpPr>
        <p:spPr>
          <a:xfrm rot="5400000">
            <a:off x="1751807" y="4725195"/>
            <a:ext cx="1371600" cy="158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3673" name="TextBox 13">
            <a:extLst>
              <a:ext uri="{FF2B5EF4-FFF2-40B4-BE49-F238E27FC236}">
                <a16:creationId xmlns:a16="http://schemas.microsoft.com/office/drawing/2014/main" id="{4044ED59-5979-40D7-BE90-8C68A0307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572000"/>
            <a:ext cx="3746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113674" name="TextBox 14">
            <a:extLst>
              <a:ext uri="{FF2B5EF4-FFF2-40B4-BE49-F238E27FC236}">
                <a16:creationId xmlns:a16="http://schemas.microsoft.com/office/drawing/2014/main" id="{2044F0EC-2FB9-4646-94CC-F662FC486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733801"/>
            <a:ext cx="52578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position: absolute</a:t>
            </a:r>
          </a:p>
          <a:p>
            <a:pPr eaLnBrk="1" hangingPunct="1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top: 50% </a:t>
            </a:r>
            <a:r>
              <a:rPr lang="en-US" altLang="en-US" sz="16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 top là vị trí giữa của chiều cao*/</a:t>
            </a:r>
          </a:p>
          <a:p>
            <a:pPr eaLnBrk="1" hangingPunct="1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margin: </a:t>
            </a:r>
            <a:r>
              <a:rPr lang="en-US" altLang="en-US" sz="1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-h/2 </a:t>
            </a: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0 0 0</a:t>
            </a:r>
          </a:p>
          <a:p>
            <a:pPr eaLnBrk="1" hangingPunct="1"/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110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Content Placeholder 1">
            <a:extLst>
              <a:ext uri="{FF2B5EF4-FFF2-40B4-BE49-F238E27FC236}">
                <a16:creationId xmlns:a16="http://schemas.microsoft.com/office/drawing/2014/main" id="{2B5E689D-3C69-4341-9EB2-A36AB5F0E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83FF3-BE87-4BDE-8C22-9EC00C69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Canh giữa với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A008C-6B88-4AF2-A3F4-668C1BA5A1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CCC4DD-50DA-496B-8763-AA91F319642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7C3559-25A0-4324-816B-C5EDA1D58109}"/>
              </a:ext>
            </a:extLst>
          </p:cNvPr>
          <p:cNvSpPr/>
          <p:nvPr/>
        </p:nvSpPr>
        <p:spPr>
          <a:xfrm>
            <a:off x="3962400" y="1981200"/>
            <a:ext cx="5410200" cy="3886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793C42-2823-4CE4-8196-091E4D010B8D}"/>
              </a:ext>
            </a:extLst>
          </p:cNvPr>
          <p:cNvSpPr/>
          <p:nvPr/>
        </p:nvSpPr>
        <p:spPr>
          <a:xfrm>
            <a:off x="3962400" y="3146736"/>
            <a:ext cx="3429000" cy="1524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BC0277-E112-4D28-8FB0-4ED602DEA155}"/>
              </a:ext>
            </a:extLst>
          </p:cNvPr>
          <p:cNvCxnSpPr/>
          <p:nvPr/>
        </p:nvCxnSpPr>
        <p:spPr>
          <a:xfrm>
            <a:off x="3048000" y="3886200"/>
            <a:ext cx="1752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C92E63-4F00-4F5D-8E20-E2927FE0C65D}"/>
              </a:ext>
            </a:extLst>
          </p:cNvPr>
          <p:cNvCxnSpPr/>
          <p:nvPr/>
        </p:nvCxnSpPr>
        <p:spPr>
          <a:xfrm rot="5400000" flipH="1" flipV="1">
            <a:off x="3620294" y="3466306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BB6DFA6-1A1F-4150-9691-E1E032A97C7E}"/>
              </a:ext>
            </a:extLst>
          </p:cNvPr>
          <p:cNvSpPr/>
          <p:nvPr/>
        </p:nvSpPr>
        <p:spPr>
          <a:xfrm>
            <a:off x="3848100" y="3770313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4700" name="TextBox 11">
            <a:extLst>
              <a:ext uri="{FF2B5EF4-FFF2-40B4-BE49-F238E27FC236}">
                <a16:creationId xmlns:a16="http://schemas.microsoft.com/office/drawing/2014/main" id="{36E44874-8C0B-4173-A99C-E12B56099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3352800"/>
            <a:ext cx="20208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top-margin:  -h/2</a:t>
            </a:r>
          </a:p>
        </p:txBody>
      </p:sp>
      <p:sp>
        <p:nvSpPr>
          <p:cNvPr id="114701" name="TextBox 13">
            <a:extLst>
              <a:ext uri="{FF2B5EF4-FFF2-40B4-BE49-F238E27FC236}">
                <a16:creationId xmlns:a16="http://schemas.microsoft.com/office/drawing/2014/main" id="{42CA74EF-0F34-42F5-A2B9-924613D5C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3733800"/>
            <a:ext cx="981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top:50%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1A81E8-955E-428B-82D0-3E2D21983B11}"/>
              </a:ext>
            </a:extLst>
          </p:cNvPr>
          <p:cNvCxnSpPr/>
          <p:nvPr/>
        </p:nvCxnSpPr>
        <p:spPr>
          <a:xfrm rot="5400000">
            <a:off x="6921500" y="3911600"/>
            <a:ext cx="1524000" cy="0"/>
          </a:xfrm>
          <a:prstGeom prst="line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703" name="TextBox 19">
            <a:extLst>
              <a:ext uri="{FF2B5EF4-FFF2-40B4-BE49-F238E27FC236}">
                <a16:creationId xmlns:a16="http://schemas.microsoft.com/office/drawing/2014/main" id="{6FF6898D-EC4F-4762-A79C-5E78016A8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3733800"/>
            <a:ext cx="331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onstantia" panose="02030602050306030303" pitchFamily="18" charset="0"/>
              </a:rPr>
              <a:t>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F68745-6B08-473D-BC1C-2403E46063E7}"/>
              </a:ext>
            </a:extLst>
          </p:cNvPr>
          <p:cNvSpPr/>
          <p:nvPr/>
        </p:nvSpPr>
        <p:spPr>
          <a:xfrm>
            <a:off x="3962400" y="3886200"/>
            <a:ext cx="3429000" cy="1524000"/>
          </a:xfrm>
          <a:prstGeom prst="rect">
            <a:avLst/>
          </a:prstGeom>
          <a:solidFill>
            <a:schemeClr val="accent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781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Content Placeholder 1">
            <a:extLst>
              <a:ext uri="{FF2B5EF4-FFF2-40B4-BE49-F238E27FC236}">
                <a16:creationId xmlns:a16="http://schemas.microsoft.com/office/drawing/2014/main" id="{F44DC4C3-FE78-4FFC-A89C-1DD20256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Canh giữa theo ngang, dọc.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17ACDC-F2E8-45F4-8C16-42A8DA402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Canh giữa với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CC18C-2484-4B46-96E3-614768C4A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71CCBDB-E3CB-42B4-8008-3ABBB3196201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50D0F30B-DF63-498E-BD27-D225A8A93B60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819400"/>
            <a:ext cx="8534400" cy="1906588"/>
            <a:chOff x="304800" y="2819400"/>
            <a:chExt cx="8534400" cy="19057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BB1C3FF-E865-44C0-9B22-5354A67A346D}"/>
                </a:ext>
              </a:extLst>
            </p:cNvPr>
            <p:cNvSpPr/>
            <p:nvPr/>
          </p:nvSpPr>
          <p:spPr>
            <a:xfrm>
              <a:off x="990600" y="3352578"/>
              <a:ext cx="1981200" cy="13710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741B52D-DAFE-4C84-900B-FA313F17653D}"/>
                </a:ext>
              </a:extLst>
            </p:cNvPr>
            <p:cNvCxnSpPr/>
            <p:nvPr/>
          </p:nvCxnSpPr>
          <p:spPr>
            <a:xfrm>
              <a:off x="990600" y="3124073"/>
              <a:ext cx="1981200" cy="158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5720" name="TextBox 6">
              <a:extLst>
                <a:ext uri="{FF2B5EF4-FFF2-40B4-BE49-F238E27FC236}">
                  <a16:creationId xmlns:a16="http://schemas.microsoft.com/office/drawing/2014/main" id="{83FEFDDE-363E-4591-9689-FBECF234E7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2819400"/>
              <a:ext cx="4203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latin typeface="Constantia" panose="02030602050306030303" pitchFamily="18" charset="0"/>
                </a:rPr>
                <a:t>W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5463CB1-4FF3-4B85-8798-FF1F413FFE5A}"/>
                </a:ext>
              </a:extLst>
            </p:cNvPr>
            <p:cNvCxnSpPr/>
            <p:nvPr/>
          </p:nvCxnSpPr>
          <p:spPr>
            <a:xfrm rot="5400000">
              <a:off x="-507" y="4038886"/>
              <a:ext cx="1371029" cy="1587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5722" name="TextBox 8">
              <a:extLst>
                <a:ext uri="{FF2B5EF4-FFF2-40B4-BE49-F238E27FC236}">
                  <a16:creationId xmlns:a16="http://schemas.microsoft.com/office/drawing/2014/main" id="{5EF86EE3-E08F-495D-86BE-2DCFD697BB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3886200"/>
              <a:ext cx="37542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b="1">
                  <a:latin typeface="Constantia" panose="02030602050306030303" pitchFamily="18" charset="0"/>
                </a:rPr>
                <a:t>H</a:t>
              </a:r>
            </a:p>
          </p:txBody>
        </p:sp>
        <p:sp>
          <p:nvSpPr>
            <p:cNvPr id="115723" name="TextBox 9">
              <a:extLst>
                <a:ext uri="{FF2B5EF4-FFF2-40B4-BE49-F238E27FC236}">
                  <a16:creationId xmlns:a16="http://schemas.microsoft.com/office/drawing/2014/main" id="{77770591-CA18-4236-97B2-7156160B24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1400" y="3048000"/>
              <a:ext cx="525780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60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position: absolute</a:t>
              </a:r>
            </a:p>
            <a:p>
              <a:pPr eaLnBrk="1" hangingPunct="1"/>
              <a:r>
                <a:rPr lang="en-US" altLang="en-US" sz="160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top: 50% </a:t>
              </a:r>
              <a:r>
                <a:rPr lang="en-US" altLang="en-US" sz="1600">
                  <a:solidFill>
                    <a:srgbClr val="00B050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/* top là vị trí giữa của chiều cao*/</a:t>
              </a:r>
            </a:p>
            <a:p>
              <a:pPr eaLnBrk="1" hangingPunct="1"/>
              <a:r>
                <a:rPr lang="en-US" altLang="en-US" sz="160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left: 50% </a:t>
              </a:r>
              <a:r>
                <a:rPr lang="en-US" altLang="en-US" sz="1600">
                  <a:solidFill>
                    <a:srgbClr val="00B050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/*left là vị trí giữa của bề ngang*/</a:t>
              </a:r>
            </a:p>
            <a:p>
              <a:pPr eaLnBrk="1" hangingPunct="1"/>
              <a:r>
                <a:rPr lang="en-US" altLang="en-US" sz="160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margin: </a:t>
              </a:r>
              <a:r>
                <a:rPr lang="en-US" altLang="en-US" sz="1600" b="1">
                  <a:solidFill>
                    <a:srgbClr val="FF0000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-h/2 </a:t>
              </a:r>
              <a:r>
                <a:rPr lang="en-US" altLang="en-US" sz="160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0 0 </a:t>
              </a:r>
              <a:r>
                <a:rPr lang="en-US" altLang="en-US" sz="1600" b="1">
                  <a:solidFill>
                    <a:srgbClr val="FF0000"/>
                  </a:solidFill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–w/2</a:t>
              </a:r>
            </a:p>
            <a:p>
              <a:pPr eaLnBrk="1" hangingPunct="1"/>
              <a:endParaRPr lang="en-US" altLang="en-US" sz="1600"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4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Content Placeholder 1">
            <a:extLst>
              <a:ext uri="{FF2B5EF4-FFF2-40B4-BE49-F238E27FC236}">
                <a16:creationId xmlns:a16="http://schemas.microsoft.com/office/drawing/2014/main" id="{447C620F-13C6-4631-A6DF-D662F6FA2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Canh giữa ngang dọc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D8B14F-45EA-45F5-A647-B2CE1C245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Canh giữa với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D4AE7-AC75-4602-88D9-DDA56ACC48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E3E5A4-2B9D-467D-B170-63BE9BD700F7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108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09E357-B5F5-4401-864D-D469B1E81CB7}"/>
              </a:ext>
            </a:extLst>
          </p:cNvPr>
          <p:cNvSpPr/>
          <p:nvPr/>
        </p:nvSpPr>
        <p:spPr>
          <a:xfrm>
            <a:off x="3810000" y="2133600"/>
            <a:ext cx="5943600" cy="35052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09100D-EA62-4EB1-9E80-D5BBB8FE1509}"/>
              </a:ext>
            </a:extLst>
          </p:cNvPr>
          <p:cNvSpPr/>
          <p:nvPr/>
        </p:nvSpPr>
        <p:spPr>
          <a:xfrm>
            <a:off x="5029200" y="3124200"/>
            <a:ext cx="3429000" cy="15240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DECA74-C8CC-4FE5-80D7-0D449F27A67A}"/>
              </a:ext>
            </a:extLst>
          </p:cNvPr>
          <p:cNvCxnSpPr/>
          <p:nvPr/>
        </p:nvCxnSpPr>
        <p:spPr>
          <a:xfrm>
            <a:off x="3048000" y="3886200"/>
            <a:ext cx="6705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9578D1F-5F49-413F-BBAF-9D707743D304}"/>
              </a:ext>
            </a:extLst>
          </p:cNvPr>
          <p:cNvSpPr/>
          <p:nvPr/>
        </p:nvSpPr>
        <p:spPr>
          <a:xfrm>
            <a:off x="6629400" y="37592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6747" name="TextBox 11">
            <a:extLst>
              <a:ext uri="{FF2B5EF4-FFF2-40B4-BE49-F238E27FC236}">
                <a16:creationId xmlns:a16="http://schemas.microsoft.com/office/drawing/2014/main" id="{7F90E787-7417-413C-B3F8-5429B02C7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14" y="3352801"/>
            <a:ext cx="15128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top-margin: -h/2</a:t>
            </a:r>
          </a:p>
        </p:txBody>
      </p:sp>
      <p:sp>
        <p:nvSpPr>
          <p:cNvPr id="116748" name="TextBox 13">
            <a:extLst>
              <a:ext uri="{FF2B5EF4-FFF2-40B4-BE49-F238E27FC236}">
                <a16:creationId xmlns:a16="http://schemas.microsoft.com/office/drawing/2014/main" id="{3ECB3F91-5748-4C59-8BA5-E512BFC38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3733800"/>
            <a:ext cx="981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top:50%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B65B48-B60E-4CDA-BA79-8990CAD8F38D}"/>
              </a:ext>
            </a:extLst>
          </p:cNvPr>
          <p:cNvCxnSpPr/>
          <p:nvPr/>
        </p:nvCxnSpPr>
        <p:spPr>
          <a:xfrm rot="5400000">
            <a:off x="8001000" y="3886200"/>
            <a:ext cx="1524000" cy="0"/>
          </a:xfrm>
          <a:prstGeom prst="line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750" name="TextBox 19">
            <a:extLst>
              <a:ext uri="{FF2B5EF4-FFF2-40B4-BE49-F238E27FC236}">
                <a16:creationId xmlns:a16="http://schemas.microsoft.com/office/drawing/2014/main" id="{4E947503-17A6-4E01-B34D-6BE437C2C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0" y="3733800"/>
            <a:ext cx="331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onstantia" panose="02030602050306030303" pitchFamily="18" charset="0"/>
              </a:rPr>
              <a:t>h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1B99A7-B65A-4DCD-AB10-7E3607BF1C58}"/>
              </a:ext>
            </a:extLst>
          </p:cNvPr>
          <p:cNvCxnSpPr/>
          <p:nvPr/>
        </p:nvCxnSpPr>
        <p:spPr>
          <a:xfrm rot="16200000" flipH="1">
            <a:off x="4686300" y="3924300"/>
            <a:ext cx="4114800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752" name="TextBox 28">
            <a:extLst>
              <a:ext uri="{FF2B5EF4-FFF2-40B4-BE49-F238E27FC236}">
                <a16:creationId xmlns:a16="http://schemas.microsoft.com/office/drawing/2014/main" id="{3F00831F-A94E-4125-8055-2373070D7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038601"/>
            <a:ext cx="1531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00" b="1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left-margin: -w/2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36F5262-9F1B-4FC8-B8D9-F9D5E2E44FAC}"/>
              </a:ext>
            </a:extLst>
          </p:cNvPr>
          <p:cNvSpPr/>
          <p:nvPr/>
        </p:nvSpPr>
        <p:spPr>
          <a:xfrm>
            <a:off x="4965700" y="3073400"/>
            <a:ext cx="152400" cy="152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02F9548-346D-4F43-967D-A23EBA462550}"/>
              </a:ext>
            </a:extLst>
          </p:cNvPr>
          <p:cNvCxnSpPr/>
          <p:nvPr/>
        </p:nvCxnSpPr>
        <p:spPr>
          <a:xfrm rot="5400000" flipH="1" flipV="1">
            <a:off x="6629401" y="3505201"/>
            <a:ext cx="457200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5CC5802-57FC-40C2-B681-F4FA8D9C3A9A}"/>
              </a:ext>
            </a:extLst>
          </p:cNvPr>
          <p:cNvCxnSpPr/>
          <p:nvPr/>
        </p:nvCxnSpPr>
        <p:spPr>
          <a:xfrm rot="10800000">
            <a:off x="5638800" y="39624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E78527-A1AE-4660-A62A-73EBCE85E64F}"/>
              </a:ext>
            </a:extLst>
          </p:cNvPr>
          <p:cNvCxnSpPr/>
          <p:nvPr/>
        </p:nvCxnSpPr>
        <p:spPr>
          <a:xfrm rot="10800000">
            <a:off x="5181600" y="3276600"/>
            <a:ext cx="1371600" cy="533400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F51574E-1CE9-4DCC-8C07-003FE42F3FCF}"/>
              </a:ext>
            </a:extLst>
          </p:cNvPr>
          <p:cNvSpPr/>
          <p:nvPr/>
        </p:nvSpPr>
        <p:spPr>
          <a:xfrm>
            <a:off x="6756400" y="3886200"/>
            <a:ext cx="2895600" cy="1371600"/>
          </a:xfrm>
          <a:prstGeom prst="rect">
            <a:avLst/>
          </a:prstGeom>
          <a:solidFill>
            <a:schemeClr val="accent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7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A460A5F8-8C8D-4EFF-9090-3CDFA7E79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err="1"/>
              <a:t>Gồm</a:t>
            </a:r>
            <a:r>
              <a:rPr lang="en-US" altLang="en-US" dirty="0"/>
              <a:t> 3 </a:t>
            </a:r>
            <a:r>
              <a:rPr lang="en-US" altLang="en-US" dirty="0" err="1"/>
              <a:t>thành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BF7069-046F-4B36-A88B-7CF40C609252}"/>
              </a:ext>
            </a:extLst>
          </p:cNvPr>
          <p:cNvSpPr/>
          <p:nvPr/>
        </p:nvSpPr>
        <p:spPr>
          <a:xfrm>
            <a:off x="4648200" y="1828800"/>
            <a:ext cx="2819400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/>
              <a:t>Bộ chọn (Selector)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5948B2-14AD-4225-AAFD-E39D163AF535}"/>
              </a:ext>
            </a:extLst>
          </p:cNvPr>
          <p:cNvSpPr/>
          <p:nvPr/>
        </p:nvSpPr>
        <p:spPr>
          <a:xfrm>
            <a:off x="4648200" y="2362200"/>
            <a:ext cx="2819400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/>
              <a:t>Thuộc tính (Property)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086FAC8-BF47-4889-9FAF-540BD5CAED1A}"/>
              </a:ext>
            </a:extLst>
          </p:cNvPr>
          <p:cNvSpPr/>
          <p:nvPr/>
        </p:nvSpPr>
        <p:spPr>
          <a:xfrm>
            <a:off x="4648200" y="2895600"/>
            <a:ext cx="2781300" cy="457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/>
              <a:t>Giá trị (Value)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EF1EC9-297A-41C0-83EE-467836255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4191001"/>
            <a:ext cx="2781300" cy="21240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3B3BD4-013D-4EF3-AD5D-BF0C2E954A37}"/>
              </a:ext>
            </a:extLst>
          </p:cNvPr>
          <p:cNvCxnSpPr/>
          <p:nvPr/>
        </p:nvCxnSpPr>
        <p:spPr>
          <a:xfrm flipV="1">
            <a:off x="7239000" y="4191000"/>
            <a:ext cx="7620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8D50AB-E252-430A-A838-203E88E2522F}"/>
              </a:ext>
            </a:extLst>
          </p:cNvPr>
          <p:cNvSpPr txBox="1"/>
          <p:nvPr/>
        </p:nvSpPr>
        <p:spPr>
          <a:xfrm>
            <a:off x="8077200" y="3657600"/>
            <a:ext cx="2362200" cy="92333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/>
              <a:t>Dấu chấm phẩy dùng </a:t>
            </a:r>
            <a:r>
              <a:rPr lang="vi-VN"/>
              <a:t>để</a:t>
            </a:r>
            <a:r>
              <a:rPr lang="en-US"/>
              <a:t> phân cách thuộc tính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421D6A-FE28-4C45-BD66-14CF5EA03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04073" y="6331745"/>
            <a:ext cx="2350681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DE76912-E82B-4FC6-923A-72F9548581E6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11</a:t>
            </a:fld>
            <a:endParaRPr lang="en-US" altLang="en-US" dirty="0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01572E0-F833-4942-93BB-1E520C10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Cú pháp CSS</a:t>
            </a:r>
          </a:p>
        </p:txBody>
      </p:sp>
    </p:spTree>
    <p:extLst>
      <p:ext uri="{BB962C8B-B14F-4D97-AF65-F5344CB8AC3E}">
        <p14:creationId xmlns:p14="http://schemas.microsoft.com/office/powerpoint/2010/main" val="2573222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>
            <a:extLst>
              <a:ext uri="{FF2B5EF4-FFF2-40B4-BE49-F238E27FC236}">
                <a16:creationId xmlns:a16="http://schemas.microsoft.com/office/drawing/2014/main" id="{815AF4D7-8CF0-402B-9141-F5A114487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Selector th</a:t>
            </a:r>
            <a:r>
              <a:rPr lang="vi-VN" altLang="en-US"/>
              <a:t>ườ</a:t>
            </a:r>
            <a:r>
              <a:rPr lang="en-US" altLang="en-US"/>
              <a:t>ng là tên thẻ HTML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Mỗi thuộc tính cần có giá trị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Một thuộc tính và giá trị phân cách dấu ":"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Hai cặp thuộc tính – giá trị phân cách nhau bởi dấu ";"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Toàn bộ các cặp thuộc tính – giá trị của thẻ HTML </a:t>
            </a:r>
            <a:r>
              <a:rPr lang="vi-VN" altLang="en-US"/>
              <a:t>đượ</a:t>
            </a:r>
            <a:r>
              <a:rPr lang="en-US" altLang="en-US"/>
              <a:t>c </a:t>
            </a:r>
            <a:r>
              <a:rPr lang="vi-VN" altLang="en-US"/>
              <a:t>đặ</a:t>
            </a:r>
            <a:r>
              <a:rPr lang="en-US" altLang="en-US"/>
              <a:t>t trong cặp dấu ngoặc nhọn.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2DFC0-6BEA-43D0-88BE-FB914C61E9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A1A2C14-BBA4-4D94-A646-C2CC87A37E89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A38F98-156F-4D04-92CA-183B2AC6D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Cú pháp CSS</a:t>
            </a:r>
          </a:p>
        </p:txBody>
      </p:sp>
    </p:spTree>
    <p:extLst>
      <p:ext uri="{BB962C8B-B14F-4D97-AF65-F5344CB8AC3E}">
        <p14:creationId xmlns:p14="http://schemas.microsoft.com/office/powerpoint/2010/main" val="247509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C593E06C-9453-4391-98AF-B24ED9563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90601"/>
            <a:ext cx="8229600" cy="47545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VD: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2628E-0242-4881-B302-0A8668F234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1" y="2209800"/>
            <a:ext cx="330041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FF0000"/>
                </a:solidFill>
                <a:latin typeface="Constantia" panose="02030602050306030303" pitchFamily="18" charset="0"/>
              </a:rPr>
              <a:t>p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{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     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text-align</a:t>
            </a:r>
            <a:r>
              <a:rPr lang="en-US" altLang="en-US" sz="2000" b="1">
                <a:latin typeface="Constantia" panose="02030602050306030303" pitchFamily="18" charset="0"/>
              </a:rPr>
              <a:t>: 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center</a:t>
            </a:r>
            <a:r>
              <a:rPr lang="en-US" altLang="en-US" sz="2000" b="1">
                <a:latin typeface="Constantia" panose="02030602050306030303" pitchFamily="18" charset="0"/>
              </a:rPr>
              <a:t>;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     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color</a:t>
            </a:r>
            <a:r>
              <a:rPr lang="en-US" altLang="en-US" sz="2000" b="1">
                <a:latin typeface="Constantia" panose="02030602050306030303" pitchFamily="18" charset="0"/>
              </a:rPr>
              <a:t>: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black</a:t>
            </a:r>
            <a:r>
              <a:rPr lang="en-US" altLang="en-US" sz="2000" b="1">
                <a:latin typeface="Constantia" panose="02030602050306030303" pitchFamily="18" charset="0"/>
              </a:rPr>
              <a:t>;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     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font-family</a:t>
            </a:r>
            <a:r>
              <a:rPr lang="en-US" altLang="en-US" sz="2000" b="1">
                <a:latin typeface="Constantia" panose="02030602050306030303" pitchFamily="18" charset="0"/>
              </a:rPr>
              <a:t>: 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"sans serif"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}</a:t>
            </a:r>
          </a:p>
        </p:txBody>
      </p:sp>
      <p:grpSp>
        <p:nvGrpSpPr>
          <p:cNvPr id="2" name="Group 24">
            <a:extLst>
              <a:ext uri="{FF2B5EF4-FFF2-40B4-BE49-F238E27FC236}">
                <a16:creationId xmlns:a16="http://schemas.microsoft.com/office/drawing/2014/main" id="{6565F66A-B84D-46EE-AFA2-E6906C598405}"/>
              </a:ext>
            </a:extLst>
          </p:cNvPr>
          <p:cNvGrpSpPr>
            <a:grpSpLocks/>
          </p:cNvGrpSpPr>
          <p:nvPr/>
        </p:nvGrpSpPr>
        <p:grpSpPr bwMode="auto">
          <a:xfrm>
            <a:off x="2617788" y="2209800"/>
            <a:ext cx="1801812" cy="369888"/>
            <a:chOff x="1093632" y="2387958"/>
            <a:chExt cx="1801968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73E192-BED8-416D-94A1-C1E2FCC0F565}"/>
                </a:ext>
              </a:extLst>
            </p:cNvPr>
            <p:cNvSpPr txBox="1"/>
            <p:nvPr/>
          </p:nvSpPr>
          <p:spPr>
            <a:xfrm>
              <a:off x="1093632" y="2387958"/>
              <a:ext cx="984372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/>
                <a:t>Selector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34896F0-6646-4503-94DE-4D2E2ACD9DFA}"/>
                </a:ext>
              </a:extLst>
            </p:cNvPr>
            <p:cNvCxnSpPr/>
            <p:nvPr/>
          </p:nvCxnSpPr>
          <p:spPr>
            <a:xfrm>
              <a:off x="2133534" y="2590853"/>
              <a:ext cx="762066" cy="15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5">
            <a:extLst>
              <a:ext uri="{FF2B5EF4-FFF2-40B4-BE49-F238E27FC236}">
                <a16:creationId xmlns:a16="http://schemas.microsoft.com/office/drawing/2014/main" id="{923B414F-87ED-45C7-8FDD-7A42E52EF99D}"/>
              </a:ext>
            </a:extLst>
          </p:cNvPr>
          <p:cNvGrpSpPr>
            <a:grpSpLocks/>
          </p:cNvGrpSpPr>
          <p:nvPr/>
        </p:nvGrpSpPr>
        <p:grpSpPr bwMode="auto">
          <a:xfrm>
            <a:off x="2451101" y="3030538"/>
            <a:ext cx="2239963" cy="588962"/>
            <a:chOff x="927279" y="3106024"/>
            <a:chExt cx="2239284" cy="59021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8883FA2-DD69-49CD-84C8-CCD9ECB8DF0A}"/>
                </a:ext>
              </a:extLst>
            </p:cNvPr>
            <p:cNvSpPr txBox="1"/>
            <p:nvPr/>
          </p:nvSpPr>
          <p:spPr>
            <a:xfrm>
              <a:off x="927279" y="3200400"/>
              <a:ext cx="1535532" cy="370116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/>
                <a:t>Các thuộc tính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35D4A2-3830-494A-8561-3DFEA75F31AF}"/>
                </a:ext>
              </a:extLst>
            </p:cNvPr>
            <p:cNvCxnSpPr/>
            <p:nvPr/>
          </p:nvCxnSpPr>
          <p:spPr>
            <a:xfrm flipV="1">
              <a:off x="2595236" y="3106024"/>
              <a:ext cx="533238" cy="30544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1CCFA9-188F-47CE-99B3-705189F99948}"/>
                </a:ext>
              </a:extLst>
            </p:cNvPr>
            <p:cNvCxnSpPr/>
            <p:nvPr/>
          </p:nvCxnSpPr>
          <p:spPr>
            <a:xfrm flipV="1">
              <a:off x="2590475" y="3397153"/>
              <a:ext cx="576088" cy="334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BE222B3-0934-47A5-B2FD-6AEFBBE1D908}"/>
                </a:ext>
              </a:extLst>
            </p:cNvPr>
            <p:cNvCxnSpPr/>
            <p:nvPr/>
          </p:nvCxnSpPr>
          <p:spPr>
            <a:xfrm>
              <a:off x="2577779" y="3424198"/>
              <a:ext cx="576088" cy="2720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6">
            <a:extLst>
              <a:ext uri="{FF2B5EF4-FFF2-40B4-BE49-F238E27FC236}">
                <a16:creationId xmlns:a16="http://schemas.microsoft.com/office/drawing/2014/main" id="{242AA8D7-C871-4B98-BBA4-EAF95D917E57}"/>
              </a:ext>
            </a:extLst>
          </p:cNvPr>
          <p:cNvGrpSpPr>
            <a:grpSpLocks/>
          </p:cNvGrpSpPr>
          <p:nvPr/>
        </p:nvGrpSpPr>
        <p:grpSpPr bwMode="auto">
          <a:xfrm>
            <a:off x="6476999" y="3048000"/>
            <a:ext cx="3113918" cy="609600"/>
            <a:chOff x="4953000" y="3124200"/>
            <a:chExt cx="2834430" cy="6096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BC8D3F-676A-4106-8526-E85010F42540}"/>
                </a:ext>
              </a:extLst>
            </p:cNvPr>
            <p:cNvSpPr txBox="1"/>
            <p:nvPr/>
          </p:nvSpPr>
          <p:spPr>
            <a:xfrm>
              <a:off x="6781800" y="3200400"/>
              <a:ext cx="1005630" cy="36933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giá</a:t>
              </a:r>
              <a:r>
                <a:rPr lang="en-US" dirty="0"/>
                <a:t> </a:t>
              </a:r>
              <a:r>
                <a:rPr lang="en-US" dirty="0" err="1"/>
                <a:t>trị</a:t>
              </a:r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BD00B6E-49F5-4883-B5FD-3B79EFF99940}"/>
                </a:ext>
              </a:extLst>
            </p:cNvPr>
            <p:cNvCxnSpPr/>
            <p:nvPr/>
          </p:nvCxnSpPr>
          <p:spPr>
            <a:xfrm rot="10800000">
              <a:off x="5562729" y="3124200"/>
              <a:ext cx="1219458" cy="2603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D952232-3511-4564-849D-A65C43EE7D5D}"/>
                </a:ext>
              </a:extLst>
            </p:cNvPr>
            <p:cNvCxnSpPr/>
            <p:nvPr/>
          </p:nvCxnSpPr>
          <p:spPr>
            <a:xfrm rot="10800000">
              <a:off x="4953000" y="3352800"/>
              <a:ext cx="1829187" cy="317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9EC30CB-24CE-4C07-99F9-8352861485DC}"/>
                </a:ext>
              </a:extLst>
            </p:cNvPr>
            <p:cNvCxnSpPr/>
            <p:nvPr/>
          </p:nvCxnSpPr>
          <p:spPr>
            <a:xfrm rot="10800000" flipV="1">
              <a:off x="6096242" y="3384550"/>
              <a:ext cx="685945" cy="3492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7">
            <a:extLst>
              <a:ext uri="{FF2B5EF4-FFF2-40B4-BE49-F238E27FC236}">
                <a16:creationId xmlns:a16="http://schemas.microsoft.com/office/drawing/2014/main" id="{2238281E-8102-4B54-9D89-69321BE22698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810001"/>
            <a:ext cx="3429000" cy="1331913"/>
            <a:chOff x="4343400" y="3886200"/>
            <a:chExt cx="3429000" cy="13321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06CFE4-DFCD-4473-ACCC-AFA92743CADE}"/>
                </a:ext>
              </a:extLst>
            </p:cNvPr>
            <p:cNvSpPr txBox="1"/>
            <p:nvPr/>
          </p:nvSpPr>
          <p:spPr>
            <a:xfrm>
              <a:off x="4343400" y="4572000"/>
              <a:ext cx="3429000" cy="64633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vi-VN" dirty="0"/>
                <a:t>Đặ</a:t>
              </a:r>
              <a:r>
                <a:rPr lang="en-US" dirty="0"/>
                <a:t>t </a:t>
              </a:r>
              <a:r>
                <a:rPr lang="en-US" dirty="0" err="1"/>
                <a:t>trong</a:t>
              </a:r>
              <a:r>
                <a:rPr lang="en-US" dirty="0"/>
                <a:t> </a:t>
              </a:r>
              <a:r>
                <a:rPr lang="en-US" dirty="0" err="1"/>
                <a:t>ngoặc</a:t>
              </a:r>
              <a:r>
                <a:rPr lang="en-US" dirty="0"/>
                <a:t> </a:t>
              </a:r>
              <a:r>
                <a:rPr lang="en-US" dirty="0" err="1"/>
                <a:t>kép</a:t>
              </a:r>
              <a:r>
                <a:rPr lang="en-US" dirty="0"/>
                <a:t> </a:t>
              </a:r>
              <a:r>
                <a:rPr lang="en-US" dirty="0" err="1"/>
                <a:t>khi</a:t>
              </a:r>
              <a:r>
                <a:rPr lang="en-US" dirty="0"/>
                <a:t> </a:t>
              </a:r>
              <a:r>
                <a:rPr lang="en-US" dirty="0" err="1"/>
                <a:t>giá</a:t>
              </a:r>
              <a:r>
                <a:rPr lang="en-US" dirty="0"/>
                <a:t> </a:t>
              </a:r>
              <a:r>
                <a:rPr lang="en-US" dirty="0" err="1"/>
                <a:t>trị</a:t>
              </a:r>
              <a:r>
                <a:rPr lang="en-US" dirty="0"/>
                <a:t> </a:t>
              </a:r>
              <a:r>
                <a:rPr lang="en-US" dirty="0" err="1"/>
                <a:t>là</a:t>
              </a:r>
              <a:r>
                <a:rPr lang="en-US" dirty="0"/>
                <a:t> </a:t>
              </a:r>
              <a:r>
                <a:rPr lang="en-US" dirty="0" err="1"/>
                <a:t>chuỗi</a:t>
              </a:r>
              <a:r>
                <a:rPr lang="en-US" dirty="0"/>
                <a:t> </a:t>
              </a: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từ</a:t>
              </a:r>
              <a:r>
                <a:rPr lang="en-US" dirty="0"/>
                <a:t> </a:t>
              </a:r>
              <a:r>
                <a:rPr lang="en-US" dirty="0" err="1"/>
                <a:t>liên</a:t>
              </a:r>
              <a:r>
                <a:rPr lang="en-US" dirty="0"/>
                <a:t> </a:t>
              </a:r>
              <a:r>
                <a:rPr lang="en-US" dirty="0" err="1"/>
                <a:t>tiếp</a:t>
              </a:r>
              <a:endParaRPr lang="en-US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0B05EC0-6126-495D-AEAC-406926EC6387}"/>
                </a:ext>
              </a:extLst>
            </p:cNvPr>
            <p:cNvCxnSpPr/>
            <p:nvPr/>
          </p:nvCxnSpPr>
          <p:spPr>
            <a:xfrm rot="16200000" flipV="1">
              <a:off x="5314894" y="3981506"/>
              <a:ext cx="685912" cy="495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A668A04-B3F4-474D-8759-FC566B4E6E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04073" y="6331745"/>
            <a:ext cx="2350681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69BDB1-7ADB-4A7A-B946-EE32F22A510A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8F429E85-90F6-4E43-B448-CF33682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Cú pháp CSS</a:t>
            </a:r>
          </a:p>
        </p:txBody>
      </p:sp>
    </p:spTree>
    <p:extLst>
      <p:ext uri="{BB962C8B-B14F-4D97-AF65-F5344CB8AC3E}">
        <p14:creationId xmlns:p14="http://schemas.microsoft.com/office/powerpoint/2010/main" val="345663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A1621B4B-98B8-43B8-84DE-A3E1EFBCC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66800"/>
            <a:ext cx="8229600" cy="51054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en-US" altLang="en-US" dirty="0"/>
              <a:t>CSS </a:t>
            </a:r>
            <a:r>
              <a:rPr lang="en-US" altLang="en-US" dirty="0" err="1"/>
              <a:t>cung</a:t>
            </a:r>
            <a:r>
              <a:rPr lang="en-US" altLang="en-US" dirty="0"/>
              <a:t> </a:t>
            </a:r>
            <a:r>
              <a:rPr lang="en-US" altLang="en-US" dirty="0" err="1"/>
              <a:t>cấp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gom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nhóm</a:t>
            </a:r>
            <a:r>
              <a:rPr lang="en-US" altLang="en-US" dirty="0"/>
              <a:t> </a:t>
            </a:r>
            <a:r>
              <a:rPr lang="en-US" altLang="en-US" dirty="0" err="1"/>
              <a:t>nhiều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lúc</a:t>
            </a:r>
            <a:endParaRPr lang="en-US" altLang="en-US" dirty="0"/>
          </a:p>
          <a:p>
            <a:pPr algn="just" eaLnBrk="1" hangingPunct="1">
              <a:spcBef>
                <a:spcPct val="0"/>
              </a:spcBef>
            </a:pPr>
            <a:r>
              <a:rPr lang="en-US" altLang="en-US" dirty="0" err="1"/>
              <a:t>Giúp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lập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thuộc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dirty="0" err="1"/>
              <a:t>chung</a:t>
            </a:r>
            <a:r>
              <a:rPr lang="en-US" altLang="en-US" dirty="0"/>
              <a:t> </a:t>
            </a:r>
            <a:r>
              <a:rPr lang="en-US" altLang="en-US" dirty="0" err="1"/>
              <a:t>giống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nhiều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lúc</a:t>
            </a:r>
            <a:endParaRPr lang="en-US" altLang="en-US" dirty="0"/>
          </a:p>
          <a:p>
            <a:pPr algn="just" eaLnBrk="1" hangingPunct="1">
              <a:spcBef>
                <a:spcPct val="0"/>
              </a:spcBef>
            </a:pPr>
            <a:r>
              <a:rPr lang="en-US" altLang="en-US" dirty="0" err="1"/>
              <a:t>Giúp</a:t>
            </a:r>
            <a:r>
              <a:rPr lang="en-US" altLang="en-US" dirty="0"/>
              <a:t> </a:t>
            </a:r>
            <a:r>
              <a:rPr lang="en-US" altLang="en-US" dirty="0" err="1"/>
              <a:t>giảm</a:t>
            </a:r>
            <a:r>
              <a:rPr lang="en-US" altLang="en-US" dirty="0"/>
              <a:t> </a:t>
            </a:r>
            <a:r>
              <a:rPr lang="en-US" altLang="en-US" dirty="0" err="1"/>
              <a:t>kích</a:t>
            </a:r>
            <a:r>
              <a:rPr lang="en-US" altLang="en-US" dirty="0"/>
              <a:t> </a:t>
            </a:r>
            <a:r>
              <a:rPr lang="en-US" altLang="en-US" dirty="0" err="1"/>
              <a:t>th</a:t>
            </a:r>
            <a:r>
              <a:rPr lang="vi-VN" altLang="en-US" dirty="0"/>
              <a:t>ướ</a:t>
            </a:r>
            <a:r>
              <a:rPr lang="en-US" altLang="en-US" dirty="0"/>
              <a:t>c </a:t>
            </a:r>
            <a:r>
              <a:rPr lang="en-US" altLang="en-US" dirty="0" err="1"/>
              <a:t>tập</a:t>
            </a:r>
            <a:r>
              <a:rPr lang="en-US" altLang="en-US" dirty="0"/>
              <a:t> tin CSS, </a:t>
            </a:r>
            <a:r>
              <a:rPr lang="en-US" altLang="en-US" dirty="0" err="1"/>
              <a:t>giảm</a:t>
            </a:r>
            <a:r>
              <a:rPr lang="en-US" altLang="en-US" dirty="0"/>
              <a:t> </a:t>
            </a:r>
            <a:r>
              <a:rPr lang="en-US" altLang="en-US" dirty="0" err="1"/>
              <a:t>thời</a:t>
            </a:r>
            <a:r>
              <a:rPr lang="en-US" altLang="en-US" dirty="0"/>
              <a:t> </a:t>
            </a:r>
            <a:r>
              <a:rPr lang="en-US" altLang="en-US" dirty="0" err="1"/>
              <a:t>gian</a:t>
            </a:r>
            <a:r>
              <a:rPr lang="en-US" altLang="en-US" dirty="0"/>
              <a:t> </a:t>
            </a:r>
            <a:r>
              <a:rPr lang="en-US" altLang="en-US" dirty="0" err="1"/>
              <a:t>tải</a:t>
            </a:r>
            <a:r>
              <a:rPr lang="en-US" altLang="en-US" dirty="0"/>
              <a:t> 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F9838-CA4D-4378-B484-5A4D22E3F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1" y="4800600"/>
            <a:ext cx="23272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onstantia" panose="02030602050306030303" pitchFamily="18" charset="0"/>
              </a:rPr>
              <a:t>h1, h2, h3, h4, h5, h6</a:t>
            </a:r>
          </a:p>
          <a:p>
            <a:pPr eaLnBrk="1" hangingPunct="1"/>
            <a:r>
              <a:rPr lang="en-US" altLang="en-US" b="1">
                <a:latin typeface="Constantia" panose="02030602050306030303" pitchFamily="18" charset="0"/>
              </a:rPr>
              <a:t>{</a:t>
            </a:r>
          </a:p>
          <a:p>
            <a:pPr eaLnBrk="1" hangingPunct="1"/>
            <a:r>
              <a:rPr lang="en-US" altLang="en-US" b="1">
                <a:latin typeface="Constantia" panose="02030602050306030303" pitchFamily="18" charset="0"/>
              </a:rPr>
              <a:t>     </a:t>
            </a:r>
            <a:r>
              <a:rPr lang="en-US" altLang="en-US" b="1">
                <a:solidFill>
                  <a:srgbClr val="0070C0"/>
                </a:solidFill>
                <a:latin typeface="Constantia" panose="02030602050306030303" pitchFamily="18" charset="0"/>
              </a:rPr>
              <a:t>color</a:t>
            </a:r>
            <a:r>
              <a:rPr lang="en-US" altLang="en-US" b="1">
                <a:latin typeface="Constantia" panose="02030602050306030303" pitchFamily="18" charset="0"/>
              </a:rPr>
              <a:t>: </a:t>
            </a:r>
            <a:r>
              <a:rPr lang="en-US" altLang="en-US" b="1">
                <a:solidFill>
                  <a:srgbClr val="00B050"/>
                </a:solidFill>
                <a:latin typeface="Constantia" panose="02030602050306030303" pitchFamily="18" charset="0"/>
              </a:rPr>
              <a:t>green</a:t>
            </a:r>
            <a:r>
              <a:rPr lang="en-US" altLang="en-US" b="1">
                <a:latin typeface="Constantia" panose="02030602050306030303" pitchFamily="18" charset="0"/>
              </a:rPr>
              <a:t>	</a:t>
            </a:r>
          </a:p>
          <a:p>
            <a:pPr eaLnBrk="1" hangingPunct="1"/>
            <a:r>
              <a:rPr lang="en-US" altLang="en-US" b="1">
                <a:latin typeface="Constantia" panose="02030602050306030303" pitchFamily="18" charset="0"/>
              </a:rPr>
              <a:t>}</a:t>
            </a:r>
          </a:p>
        </p:txBody>
      </p:sp>
      <p:grpSp>
        <p:nvGrpSpPr>
          <p:cNvPr id="2" name="Group 10">
            <a:extLst>
              <a:ext uri="{FF2B5EF4-FFF2-40B4-BE49-F238E27FC236}">
                <a16:creationId xmlns:a16="http://schemas.microsoft.com/office/drawing/2014/main" id="{CFB795D0-FE52-402A-B5BC-1414C2F6DC85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648198"/>
            <a:ext cx="4512134" cy="369332"/>
            <a:chOff x="4038600" y="5181600"/>
            <a:chExt cx="4126347" cy="368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4BD2CA-C006-44A4-A597-61C157829124}"/>
                </a:ext>
              </a:extLst>
            </p:cNvPr>
            <p:cNvSpPr txBox="1"/>
            <p:nvPr/>
          </p:nvSpPr>
          <p:spPr>
            <a:xfrm>
              <a:off x="4800600" y="5181600"/>
              <a:ext cx="3364347" cy="36877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bộ</a:t>
              </a:r>
              <a:r>
                <a:rPr lang="en-US" dirty="0"/>
                <a:t> </a:t>
              </a:r>
              <a:r>
                <a:rPr lang="en-US" dirty="0" err="1"/>
                <a:t>chọn</a:t>
              </a:r>
              <a:r>
                <a:rPr lang="en-US" dirty="0"/>
                <a:t> </a:t>
              </a:r>
              <a:r>
                <a:rPr lang="en-US" dirty="0" err="1"/>
                <a:t>phân</a:t>
              </a:r>
              <a:r>
                <a:rPr lang="en-US" dirty="0"/>
                <a:t> </a:t>
              </a:r>
              <a:r>
                <a:rPr lang="en-US" dirty="0" err="1"/>
                <a:t>cách</a:t>
              </a:r>
              <a:r>
                <a:rPr lang="en-US" dirty="0"/>
                <a:t> </a:t>
              </a:r>
              <a:r>
                <a:rPr lang="en-US" dirty="0" err="1"/>
                <a:t>nhau</a:t>
              </a:r>
              <a:r>
                <a:rPr lang="en-US" dirty="0"/>
                <a:t> </a:t>
              </a:r>
              <a:r>
                <a:rPr lang="en-US" dirty="0" err="1"/>
                <a:t>bằng</a:t>
              </a:r>
              <a:r>
                <a:rPr lang="en-US" dirty="0"/>
                <a:t> ","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4C6BEC5-394A-41D8-A1F1-31A7D8686BAA}"/>
                </a:ext>
              </a:extLst>
            </p:cNvPr>
            <p:cNvCxnSpPr/>
            <p:nvPr/>
          </p:nvCxnSpPr>
          <p:spPr>
            <a:xfrm rot="10800000" flipV="1">
              <a:off x="4038600" y="5367059"/>
              <a:ext cx="762036" cy="1188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1">
            <a:extLst>
              <a:ext uri="{FF2B5EF4-FFF2-40B4-BE49-F238E27FC236}">
                <a16:creationId xmlns:a16="http://schemas.microsoft.com/office/drawing/2014/main" id="{CBAFA722-26C0-47F3-A49D-B59D1E8A1D8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5334001"/>
            <a:ext cx="4953000" cy="646113"/>
            <a:chOff x="3505200" y="5867400"/>
            <a:chExt cx="4953000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49C1FEB-E84A-42DC-895C-C21813A301E3}"/>
                </a:ext>
              </a:extLst>
            </p:cNvPr>
            <p:cNvSpPr txBox="1"/>
            <p:nvPr/>
          </p:nvSpPr>
          <p:spPr>
            <a:xfrm>
              <a:off x="4876800" y="5867400"/>
              <a:ext cx="3581400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/>
                <a:t>Thiết lập thuộc tính color là green cho các bộ chọn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E97FF4A-D577-40A5-BABE-D15B52710CF6}"/>
                </a:ext>
              </a:extLst>
            </p:cNvPr>
            <p:cNvCxnSpPr/>
            <p:nvPr/>
          </p:nvCxnSpPr>
          <p:spPr>
            <a:xfrm rot="10800000">
              <a:off x="3505200" y="6096077"/>
              <a:ext cx="1371600" cy="9528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C5C6C5B-A3E9-437B-BF9D-E93B00A182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904073" y="5874545"/>
            <a:ext cx="2350681" cy="365125"/>
          </a:xfrm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95904B0-3329-4D47-9884-120E007F72CE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785C3E5-F2AB-4CB0-8D0C-F3FDD2BE8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Gom nhóm các bộ chọn</a:t>
            </a:r>
          </a:p>
        </p:txBody>
      </p:sp>
    </p:spTree>
    <p:extLst>
      <p:ext uri="{BB962C8B-B14F-4D97-AF65-F5344CB8AC3E}">
        <p14:creationId xmlns:p14="http://schemas.microsoft.com/office/powerpoint/2010/main" val="12255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05777E75-9300-461B-880A-45401BA5C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Các selector trong HTML</a:t>
            </a:r>
          </a:p>
          <a:p>
            <a:pPr marL="849313" lvl="1" indent="-457200">
              <a:spcBef>
                <a:spcPct val="0"/>
              </a:spcBef>
              <a:buSzPct val="100000"/>
              <a:buFont typeface="Calibri" panose="020F0502020204030204" pitchFamily="34" charset="0"/>
              <a:buAutoNum type="arabicPeriod"/>
            </a:pPr>
            <a:r>
              <a:rPr lang="en-US" altLang="en-US"/>
              <a:t>HTML selector</a:t>
            </a:r>
          </a:p>
          <a:p>
            <a:pPr marL="849313" lvl="1" indent="-457200">
              <a:spcBef>
                <a:spcPct val="0"/>
              </a:spcBef>
              <a:buSzPct val="100000"/>
              <a:buFont typeface="Calibri" panose="020F0502020204030204" pitchFamily="34" charset="0"/>
              <a:buAutoNum type="arabicPeriod"/>
            </a:pPr>
            <a:r>
              <a:rPr lang="en-US" altLang="en-US"/>
              <a:t>Class selector</a:t>
            </a:r>
          </a:p>
          <a:p>
            <a:pPr marL="849313" lvl="1" indent="-457200">
              <a:spcBef>
                <a:spcPct val="0"/>
              </a:spcBef>
              <a:buSzPct val="100000"/>
              <a:buFont typeface="Calibri" panose="020F0502020204030204" pitchFamily="34" charset="0"/>
              <a:buAutoNum type="arabicPeriod"/>
            </a:pPr>
            <a:r>
              <a:rPr lang="en-US" altLang="en-US"/>
              <a:t>Identity selector</a:t>
            </a:r>
          </a:p>
          <a:p>
            <a:pPr marL="849313" lvl="1" indent="-457200">
              <a:spcBef>
                <a:spcPct val="0"/>
              </a:spcBef>
              <a:buSzPct val="100000"/>
              <a:buFont typeface="Calibri" panose="020F0502020204030204" pitchFamily="34" charset="0"/>
              <a:buAutoNum type="arabicPeriod"/>
            </a:pPr>
            <a:r>
              <a:rPr lang="en-US" altLang="en-US"/>
              <a:t>Descendant selector</a:t>
            </a:r>
          </a:p>
          <a:p>
            <a:pPr marL="849313" lvl="1" indent="-457200">
              <a:spcBef>
                <a:spcPct val="0"/>
              </a:spcBef>
              <a:buSzPct val="100000"/>
              <a:buFont typeface="Calibri" panose="020F0502020204030204" pitchFamily="34" charset="0"/>
              <a:buAutoNum type="arabicPeriod"/>
            </a:pPr>
            <a:r>
              <a:rPr lang="en-US" altLang="en-US"/>
              <a:t>Child selector</a:t>
            </a:r>
          </a:p>
          <a:p>
            <a:pPr marL="849313" lvl="1" indent="-457200">
              <a:spcBef>
                <a:spcPct val="0"/>
              </a:spcBef>
              <a:buSzPct val="100000"/>
              <a:buFont typeface="Calibri" panose="020F0502020204030204" pitchFamily="34" charset="0"/>
              <a:buAutoNum type="arabicPeriod"/>
            </a:pPr>
            <a:r>
              <a:rPr lang="en-US" altLang="en-US"/>
              <a:t>Attribute selector</a:t>
            </a:r>
          </a:p>
          <a:p>
            <a:pPr marL="849313" lvl="1" indent="-457200">
              <a:spcBef>
                <a:spcPct val="0"/>
              </a:spcBef>
              <a:buSzPct val="100000"/>
              <a:buFont typeface="Calibri" panose="020F0502020204030204" pitchFamily="34" charset="0"/>
              <a:buAutoNum type="arabicPeriod"/>
            </a:pPr>
            <a:r>
              <a:rPr lang="en-US" altLang="en-US"/>
              <a:t>Pseudo class selector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69265F-62AE-4BE9-B7F9-53CB20B795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AF824C1-F97D-45B7-97F9-B4964907018B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272430-D380-4F64-A9A1-0AB721F3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Selector</a:t>
            </a:r>
          </a:p>
        </p:txBody>
      </p:sp>
    </p:spTree>
    <p:extLst>
      <p:ext uri="{BB962C8B-B14F-4D97-AF65-F5344CB8AC3E}">
        <p14:creationId xmlns:p14="http://schemas.microsoft.com/office/powerpoint/2010/main" val="345960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9BEF1863-E4AD-44C4-96A2-DCB96DB65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en-US" altLang="en-US"/>
              <a:t>Bộ chọn </a:t>
            </a:r>
            <a:r>
              <a:rPr lang="vi-VN" altLang="en-US"/>
              <a:t>đơ</a:t>
            </a:r>
            <a:r>
              <a:rPr lang="en-US" altLang="en-US"/>
              <a:t>n giản nhất, dùng các thẻ HTML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/>
              <a:t>VD: </a:t>
            </a:r>
            <a:r>
              <a:rPr lang="vi-VN" altLang="en-US"/>
              <a:t>đị</a:t>
            </a:r>
            <a:r>
              <a:rPr lang="en-US" altLang="en-US"/>
              <a:t>nh dạng tất cả các siêu liên kết trong toàn bộ trang web không có </a:t>
            </a:r>
            <a:r>
              <a:rPr lang="vi-VN" altLang="en-US"/>
              <a:t>đườ</a:t>
            </a:r>
            <a:r>
              <a:rPr lang="en-US" altLang="en-US"/>
              <a:t>ng gạch chân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EEDF3-852B-43C8-96B3-B0DC5F44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1" y="3657601"/>
            <a:ext cx="418941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onstantia" panose="02030602050306030303" pitchFamily="18" charset="0"/>
              </a:rPr>
              <a:t>a</a:t>
            </a:r>
          </a:p>
          <a:p>
            <a:pPr eaLnBrk="1" hangingPunct="1"/>
            <a:r>
              <a:rPr lang="en-US" altLang="en-US" b="1">
                <a:latin typeface="Constantia" panose="02030602050306030303" pitchFamily="18" charset="0"/>
              </a:rPr>
              <a:t>{</a:t>
            </a:r>
          </a:p>
          <a:p>
            <a:pPr eaLnBrk="1" hangingPunct="1"/>
            <a:r>
              <a:rPr lang="en-US" altLang="en-US" b="1">
                <a:solidFill>
                  <a:srgbClr val="FFC000"/>
                </a:solidFill>
                <a:latin typeface="Constantia" panose="02030602050306030303" pitchFamily="18" charset="0"/>
              </a:rPr>
              <a:t>     /*Bỏ gạch chân cho các hyperlink*/</a:t>
            </a:r>
          </a:p>
          <a:p>
            <a:pPr eaLnBrk="1" hangingPunct="1"/>
            <a:r>
              <a:rPr lang="en-US" altLang="en-US" b="1">
                <a:solidFill>
                  <a:srgbClr val="0070C0"/>
                </a:solidFill>
                <a:latin typeface="Constantia" panose="02030602050306030303" pitchFamily="18" charset="0"/>
              </a:rPr>
              <a:t>     text-decoration</a:t>
            </a:r>
            <a:r>
              <a:rPr lang="en-US" altLang="en-US" b="1">
                <a:latin typeface="Constantia" panose="02030602050306030303" pitchFamily="18" charset="0"/>
              </a:rPr>
              <a:t>: </a:t>
            </a:r>
            <a:r>
              <a:rPr lang="en-US" altLang="en-US" b="1">
                <a:solidFill>
                  <a:srgbClr val="00B050"/>
                </a:solidFill>
                <a:latin typeface="Constantia" panose="02030602050306030303" pitchFamily="18" charset="0"/>
              </a:rPr>
              <a:t>none</a:t>
            </a:r>
            <a:r>
              <a:rPr lang="en-US" altLang="en-US" b="1">
                <a:latin typeface="Constantia" panose="02030602050306030303" pitchFamily="18" charset="0"/>
              </a:rPr>
              <a:t>;	</a:t>
            </a:r>
          </a:p>
          <a:p>
            <a:pPr eaLnBrk="1" hangingPunct="1"/>
            <a:r>
              <a:rPr lang="en-US" altLang="en-US" b="1">
                <a:latin typeface="Constantia" panose="02030602050306030303" pitchFamily="18" charset="0"/>
              </a:rPr>
              <a:t>}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44BBA585-FB84-41E7-90C8-70C21768B31F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4648200"/>
            <a:ext cx="2743200" cy="1131888"/>
            <a:chOff x="5562600" y="4876800"/>
            <a:chExt cx="2220801" cy="1131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D80422C-DD11-4232-BCA5-72ADA58E1DF8}"/>
                </a:ext>
              </a:extLst>
            </p:cNvPr>
            <p:cNvSpPr txBox="1"/>
            <p:nvPr/>
          </p:nvSpPr>
          <p:spPr>
            <a:xfrm>
              <a:off x="5562600" y="5638800"/>
              <a:ext cx="2220801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US"/>
                <a:t>Comment trong CSS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1FA12CF-A03F-4DCC-97A2-31204A3597D6}"/>
                </a:ext>
              </a:extLst>
            </p:cNvPr>
            <p:cNvCxnSpPr/>
            <p:nvPr/>
          </p:nvCxnSpPr>
          <p:spPr>
            <a:xfrm rot="16200000" flipV="1">
              <a:off x="5737384" y="4702016"/>
              <a:ext cx="761626" cy="11111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421D85-EC50-4F4E-8272-50D6044C62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16D10C6-334D-4C40-87A9-592ABC8D391D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55D46C8-6EDA-44CF-9FE8-77C85082E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HTML Selector</a:t>
            </a:r>
          </a:p>
        </p:txBody>
      </p:sp>
    </p:spTree>
    <p:extLst>
      <p:ext uri="{BB962C8B-B14F-4D97-AF65-F5344CB8AC3E}">
        <p14:creationId xmlns:p14="http://schemas.microsoft.com/office/powerpoint/2010/main" val="284396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>
            <a:extLst>
              <a:ext uri="{FF2B5EF4-FFF2-40B4-BE49-F238E27FC236}">
                <a16:creationId xmlns:a16="http://schemas.microsoft.com/office/drawing/2014/main" id="{6193DEB9-AB2E-44C3-BFCD-C9C40A552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en-US" altLang="en-US"/>
              <a:t>Việc tạo các lớp, cho phép </a:t>
            </a:r>
            <a:r>
              <a:rPr lang="vi-VN" altLang="en-US"/>
              <a:t>đị</a:t>
            </a:r>
            <a:r>
              <a:rPr lang="en-US" altLang="en-US"/>
              <a:t>nh nghĩa </a:t>
            </a:r>
            <a:r>
              <a:rPr lang="en-US" altLang="en-US">
                <a:solidFill>
                  <a:srgbClr val="FF0000"/>
                </a:solidFill>
              </a:rPr>
              <a:t>nhiều kiểu thể hiện khác nhau </a:t>
            </a:r>
            <a:r>
              <a:rPr lang="en-US" altLang="en-US"/>
              <a:t>cho cùng một thẻ HTML và áp dụng các lớp này vào </a:t>
            </a:r>
            <a:r>
              <a:rPr lang="en-US" altLang="en-US">
                <a:solidFill>
                  <a:srgbClr val="FF0000"/>
                </a:solidFill>
              </a:rPr>
              <a:t>các vị trí cần thiết </a:t>
            </a:r>
            <a:r>
              <a:rPr lang="en-US" altLang="en-US"/>
              <a:t>trên trang web.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/>
              <a:t>Có 2 cách </a:t>
            </a:r>
            <a:r>
              <a:rPr lang="vi-VN" altLang="en-US"/>
              <a:t>đị</a:t>
            </a:r>
            <a:r>
              <a:rPr lang="en-US" altLang="en-US"/>
              <a:t>nh nghĩa bộ chọn lớp</a:t>
            </a:r>
          </a:p>
          <a:p>
            <a:pPr lvl="1" algn="just" eaLnBrk="1" hangingPunct="1">
              <a:spcBef>
                <a:spcPct val="0"/>
              </a:spcBef>
            </a:pPr>
            <a:r>
              <a:rPr lang="vi-VN" altLang="en-US"/>
              <a:t>Đị</a:t>
            </a:r>
            <a:r>
              <a:rPr lang="en-US" altLang="en-US"/>
              <a:t>nh nghĩa bộ chọn lớp cho thẻ cụ thể</a:t>
            </a:r>
          </a:p>
          <a:p>
            <a:pPr lvl="1" algn="just" eaLnBrk="1" hangingPunct="1">
              <a:spcBef>
                <a:spcPct val="0"/>
              </a:spcBef>
            </a:pPr>
            <a:r>
              <a:rPr lang="vi-VN" altLang="en-US"/>
              <a:t>Định</a:t>
            </a:r>
            <a:r>
              <a:rPr lang="en-US" altLang="en-US"/>
              <a:t> nghĩa bộ chọn lớp không xác </a:t>
            </a:r>
            <a:r>
              <a:rPr lang="vi-VN" altLang="en-US"/>
              <a:t>đị</a:t>
            </a:r>
            <a:r>
              <a:rPr lang="en-US" altLang="en-US"/>
              <a:t>nh thẻ cụ thể </a:t>
            </a:r>
          </a:p>
          <a:p>
            <a:pPr lvl="2" algn="just" eaLnBrk="1" hangingPunct="1">
              <a:spcBef>
                <a:spcPct val="0"/>
              </a:spcBef>
            </a:pPr>
            <a:r>
              <a:rPr lang="en-US" altLang="en-US"/>
              <a:t>Áp dụng một lớp cho nhiều thẻ khác nhau.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623CD-D133-4F9B-B4FC-43E7DF9721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47D8055-ABF1-4460-8807-018AD1519ECE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BCFA978-F8E4-4966-852A-17FAF9133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Class Selector</a:t>
            </a:r>
          </a:p>
        </p:txBody>
      </p:sp>
    </p:spTree>
    <p:extLst>
      <p:ext uri="{BB962C8B-B14F-4D97-AF65-F5344CB8AC3E}">
        <p14:creationId xmlns:p14="http://schemas.microsoft.com/office/powerpoint/2010/main" val="2003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>
            <a:extLst>
              <a:ext uri="{FF2B5EF4-FFF2-40B4-BE49-F238E27FC236}">
                <a16:creationId xmlns:a16="http://schemas.microsoft.com/office/drawing/2014/main" id="{C1D87581-194A-4802-B16A-8491A5749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Bộ chọn lớp cho thẻ cụ thể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VD: trên trang web có 3 loại v</a:t>
            </a:r>
            <a:r>
              <a:rPr lang="vi-VN" altLang="en-US"/>
              <a:t>ă</a:t>
            </a:r>
            <a:r>
              <a:rPr lang="en-US" altLang="en-US"/>
              <a:t>n bản</a:t>
            </a:r>
          </a:p>
          <a:p>
            <a:pPr lvl="1" eaLnBrk="1" hangingPunct="1">
              <a:spcBef>
                <a:spcPct val="0"/>
              </a:spcBef>
            </a:pPr>
            <a:r>
              <a:rPr lang="vi-VN" altLang="en-US"/>
              <a:t>Đoạn</a:t>
            </a:r>
            <a:r>
              <a:rPr lang="en-US" altLang="en-US"/>
              <a:t> canh lề trái</a:t>
            </a:r>
          </a:p>
          <a:p>
            <a:pPr lvl="1" eaLnBrk="1" hangingPunct="1">
              <a:spcBef>
                <a:spcPct val="0"/>
              </a:spcBef>
            </a:pPr>
            <a:r>
              <a:rPr lang="vi-VN" altLang="en-US"/>
              <a:t>Đoạn</a:t>
            </a:r>
            <a:r>
              <a:rPr lang="en-US" altLang="en-US"/>
              <a:t> canh lề giữa</a:t>
            </a:r>
          </a:p>
          <a:p>
            <a:pPr lvl="1" eaLnBrk="1" hangingPunct="1">
              <a:spcBef>
                <a:spcPct val="0"/>
              </a:spcBef>
            </a:pPr>
            <a:r>
              <a:rPr lang="vi-VN" altLang="en-US"/>
              <a:t>Đoạn</a:t>
            </a:r>
            <a:r>
              <a:rPr lang="en-US" altLang="en-US"/>
              <a:t> canh lề phải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Khi </a:t>
            </a:r>
            <a:r>
              <a:rPr lang="vi-VN" altLang="en-US"/>
              <a:t>đó</a:t>
            </a:r>
            <a:r>
              <a:rPr lang="en-US" altLang="en-US"/>
              <a:t> có thể </a:t>
            </a:r>
            <a:r>
              <a:rPr lang="vi-VN" altLang="en-US"/>
              <a:t>đị</a:t>
            </a:r>
            <a:r>
              <a:rPr lang="en-US" altLang="en-US"/>
              <a:t>nh nghĩa 3 lớp riêng biệt cho thẻ p</a:t>
            </a:r>
          </a:p>
        </p:txBody>
      </p:sp>
      <p:sp>
        <p:nvSpPr>
          <p:cNvPr id="24579" name="TextBox 3">
            <a:extLst>
              <a:ext uri="{FF2B5EF4-FFF2-40B4-BE49-F238E27FC236}">
                <a16:creationId xmlns:a16="http://schemas.microsoft.com/office/drawing/2014/main" id="{6DA0B87F-C108-4E44-B0E9-C9999AE38E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876801"/>
            <a:ext cx="29273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onstantia" panose="02030602050306030303" pitchFamily="18" charset="0"/>
              </a:rPr>
              <a:t>p.trai</a:t>
            </a:r>
            <a:r>
              <a:rPr lang="en-US" altLang="en-US" b="1">
                <a:latin typeface="Constantia" panose="02030602050306030303" pitchFamily="18" charset="0"/>
              </a:rPr>
              <a:t>  {</a:t>
            </a:r>
            <a:r>
              <a:rPr lang="en-US" altLang="en-US" b="1">
                <a:solidFill>
                  <a:srgbClr val="0070C0"/>
                </a:solidFill>
                <a:latin typeface="Constantia" panose="02030602050306030303" pitchFamily="18" charset="0"/>
              </a:rPr>
              <a:t>text-align</a:t>
            </a:r>
            <a:r>
              <a:rPr lang="en-US" altLang="en-US" b="1">
                <a:latin typeface="Constantia" panose="02030602050306030303" pitchFamily="18" charset="0"/>
              </a:rPr>
              <a:t>: </a:t>
            </a:r>
            <a:r>
              <a:rPr lang="en-US" altLang="en-US" b="1">
                <a:solidFill>
                  <a:srgbClr val="00B050"/>
                </a:solidFill>
                <a:latin typeface="Constantia" panose="02030602050306030303" pitchFamily="18" charset="0"/>
              </a:rPr>
              <a:t>left</a:t>
            </a:r>
            <a:r>
              <a:rPr lang="en-US" altLang="en-US" b="1">
                <a:latin typeface="Constantia" panose="02030602050306030303" pitchFamily="18" charset="0"/>
              </a:rPr>
              <a:t>}</a:t>
            </a:r>
          </a:p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onstantia" panose="02030602050306030303" pitchFamily="18" charset="0"/>
              </a:rPr>
              <a:t>p.right</a:t>
            </a:r>
            <a:r>
              <a:rPr lang="en-US" altLang="en-US" b="1">
                <a:latin typeface="Constantia" panose="02030602050306030303" pitchFamily="18" charset="0"/>
              </a:rPr>
              <a:t> {</a:t>
            </a:r>
            <a:r>
              <a:rPr lang="en-US" altLang="en-US" b="1">
                <a:solidFill>
                  <a:srgbClr val="0070C0"/>
                </a:solidFill>
                <a:latin typeface="Constantia" panose="02030602050306030303" pitchFamily="18" charset="0"/>
              </a:rPr>
              <a:t>text-align</a:t>
            </a:r>
            <a:r>
              <a:rPr lang="en-US" altLang="en-US" b="1">
                <a:latin typeface="Constantia" panose="02030602050306030303" pitchFamily="18" charset="0"/>
              </a:rPr>
              <a:t>: </a:t>
            </a:r>
            <a:r>
              <a:rPr lang="en-US" altLang="en-US" b="1">
                <a:solidFill>
                  <a:srgbClr val="00B050"/>
                </a:solidFill>
                <a:latin typeface="Constantia" panose="02030602050306030303" pitchFamily="18" charset="0"/>
              </a:rPr>
              <a:t>right</a:t>
            </a:r>
            <a:r>
              <a:rPr lang="en-US" altLang="en-US" b="1">
                <a:latin typeface="Constantia" panose="02030602050306030303" pitchFamily="18" charset="0"/>
              </a:rPr>
              <a:t>}</a:t>
            </a:r>
          </a:p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Constantia" panose="02030602050306030303" pitchFamily="18" charset="0"/>
              </a:rPr>
              <a:t>p.giua</a:t>
            </a:r>
            <a:r>
              <a:rPr lang="en-US" altLang="en-US" b="1">
                <a:latin typeface="Constantia" panose="02030602050306030303" pitchFamily="18" charset="0"/>
              </a:rPr>
              <a:t> {</a:t>
            </a:r>
            <a:r>
              <a:rPr lang="en-US" altLang="en-US" b="1">
                <a:solidFill>
                  <a:srgbClr val="0070C0"/>
                </a:solidFill>
                <a:latin typeface="Constantia" panose="02030602050306030303" pitchFamily="18" charset="0"/>
              </a:rPr>
              <a:t>text-align</a:t>
            </a:r>
            <a:r>
              <a:rPr lang="en-US" altLang="en-US" b="1">
                <a:latin typeface="Constantia" panose="02030602050306030303" pitchFamily="18" charset="0"/>
              </a:rPr>
              <a:t>: </a:t>
            </a:r>
            <a:r>
              <a:rPr lang="en-US" altLang="en-US" b="1">
                <a:solidFill>
                  <a:srgbClr val="00B050"/>
                </a:solidFill>
                <a:latin typeface="Constantia" panose="02030602050306030303" pitchFamily="18" charset="0"/>
              </a:rPr>
              <a:t>center</a:t>
            </a:r>
            <a:r>
              <a:rPr lang="en-US" altLang="en-US" b="1">
                <a:latin typeface="Constantia" panose="02030602050306030303" pitchFamily="18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8304D3-207D-4A95-9EAB-881C1CF57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CD4636A-61ED-437F-A513-3401B68ACD91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9F000D5-8FD5-4D18-A67E-1BAB48C0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Class Selector</a:t>
            </a:r>
          </a:p>
        </p:txBody>
      </p:sp>
    </p:spTree>
    <p:extLst>
      <p:ext uri="{BB962C8B-B14F-4D97-AF65-F5344CB8AC3E}">
        <p14:creationId xmlns:p14="http://schemas.microsoft.com/office/powerpoint/2010/main" val="339198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>
            <a:extLst>
              <a:ext uri="{FF2B5EF4-FFF2-40B4-BE49-F238E27FC236}">
                <a16:creationId xmlns:a16="http://schemas.microsoft.com/office/drawing/2014/main" id="{DC3AD497-9A8F-4704-AC1D-1757379C5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Áp dụng vào trang HTML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Áp dụng không hợp lệ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CA1FF-1B80-45FB-835F-0619F73646D9}"/>
              </a:ext>
            </a:extLst>
          </p:cNvPr>
          <p:cNvSpPr txBox="1"/>
          <p:nvPr/>
        </p:nvSpPr>
        <p:spPr>
          <a:xfrm>
            <a:off x="3124201" y="2057400"/>
            <a:ext cx="4856163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/>
              <a:t>&lt;p </a:t>
            </a:r>
            <a:r>
              <a:rPr lang="en-US">
                <a:solidFill>
                  <a:srgbClr val="0070C0"/>
                </a:solidFill>
              </a:rPr>
              <a:t>class</a:t>
            </a:r>
            <a:r>
              <a:rPr lang="en-US"/>
              <a:t>=</a:t>
            </a:r>
            <a:r>
              <a:rPr lang="en-US">
                <a:solidFill>
                  <a:srgbClr val="00B050"/>
                </a:solidFill>
              </a:rPr>
              <a:t>"trai"</a:t>
            </a:r>
            <a:r>
              <a:rPr lang="en-US"/>
              <a:t>&gt; </a:t>
            </a:r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đoạn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v</a:t>
            </a:r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ă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n bản canh lề trái </a:t>
            </a:r>
            <a:r>
              <a:rPr lang="en-US"/>
              <a:t>&lt;/p&gt;</a:t>
            </a:r>
          </a:p>
          <a:p>
            <a:pPr>
              <a:defRPr/>
            </a:pPr>
            <a:r>
              <a:rPr lang="en-US"/>
              <a:t>&lt;p </a:t>
            </a:r>
            <a:r>
              <a:rPr lang="en-US">
                <a:solidFill>
                  <a:srgbClr val="0070C0"/>
                </a:solidFill>
              </a:rPr>
              <a:t>class</a:t>
            </a:r>
            <a:r>
              <a:rPr lang="en-US"/>
              <a:t>=</a:t>
            </a:r>
            <a:r>
              <a:rPr lang="en-US">
                <a:solidFill>
                  <a:srgbClr val="00B050"/>
                </a:solidFill>
              </a:rPr>
              <a:t>"giua"</a:t>
            </a:r>
            <a:r>
              <a:rPr lang="en-US"/>
              <a:t>&gt; </a:t>
            </a:r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đoạn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v</a:t>
            </a:r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ă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n bản canh lề giữa</a:t>
            </a:r>
            <a:r>
              <a:rPr lang="en-US"/>
              <a:t>&lt;/p&gt;</a:t>
            </a:r>
          </a:p>
          <a:p>
            <a:pPr>
              <a:defRPr/>
            </a:pPr>
            <a:r>
              <a:rPr lang="en-US"/>
              <a:t>&lt;p </a:t>
            </a:r>
            <a:r>
              <a:rPr lang="en-US">
                <a:solidFill>
                  <a:srgbClr val="0070C0"/>
                </a:solidFill>
              </a:rPr>
              <a:t>class</a:t>
            </a:r>
            <a:r>
              <a:rPr lang="en-US"/>
              <a:t>=</a:t>
            </a:r>
            <a:r>
              <a:rPr lang="en-US">
                <a:solidFill>
                  <a:srgbClr val="00B050"/>
                </a:solidFill>
              </a:rPr>
              <a:t>"phai"</a:t>
            </a:r>
            <a:r>
              <a:rPr lang="en-US"/>
              <a:t>&gt; </a:t>
            </a:r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đoạn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v</a:t>
            </a:r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ă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n bản canh lề phải</a:t>
            </a:r>
            <a:r>
              <a:rPr lang="en-US"/>
              <a:t>&lt;/p&gt;</a:t>
            </a:r>
          </a:p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8EFDD4-CA4E-458A-ACCB-AD9E82929746}"/>
              </a:ext>
            </a:extLst>
          </p:cNvPr>
          <p:cNvSpPr/>
          <p:nvPr/>
        </p:nvSpPr>
        <p:spPr>
          <a:xfrm>
            <a:off x="3124200" y="4002088"/>
            <a:ext cx="6629400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/>
              <a:t>&lt;p </a:t>
            </a:r>
            <a:r>
              <a:rPr lang="en-US">
                <a:solidFill>
                  <a:srgbClr val="0070C0"/>
                </a:solidFill>
              </a:rPr>
              <a:t>class</a:t>
            </a:r>
            <a:r>
              <a:rPr lang="en-US"/>
              <a:t>=</a:t>
            </a:r>
            <a:r>
              <a:rPr lang="en-US">
                <a:solidFill>
                  <a:srgbClr val="00B050"/>
                </a:solidFill>
              </a:rPr>
              <a:t>"trai" </a:t>
            </a:r>
            <a:r>
              <a:rPr lang="en-US">
                <a:solidFill>
                  <a:srgbClr val="0070C0"/>
                </a:solidFill>
              </a:rPr>
              <a:t>class</a:t>
            </a:r>
            <a:r>
              <a:rPr lang="en-US"/>
              <a:t>=</a:t>
            </a:r>
            <a:r>
              <a:rPr lang="en-US">
                <a:solidFill>
                  <a:srgbClr val="00B050"/>
                </a:solidFill>
              </a:rPr>
              <a:t>"giua"</a:t>
            </a:r>
            <a:r>
              <a:rPr lang="en-US"/>
              <a:t>&gt; </a:t>
            </a:r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đoạn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v</a:t>
            </a:r>
            <a:r>
              <a:rPr lang="vi-VN">
                <a:solidFill>
                  <a:schemeClr val="accent1">
                    <a:lumMod val="75000"/>
                  </a:schemeClr>
                </a:solidFill>
              </a:rPr>
              <a:t>ă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n bản canh lề trái </a:t>
            </a:r>
            <a:r>
              <a:rPr lang="en-US"/>
              <a:t>&lt;/p&gt;</a:t>
            </a:r>
          </a:p>
          <a:p>
            <a:pPr>
              <a:defRPr/>
            </a:pPr>
            <a:r>
              <a:rPr lang="en-US"/>
              <a:t>&lt;td  </a:t>
            </a:r>
            <a:r>
              <a:rPr lang="en-US">
                <a:solidFill>
                  <a:srgbClr val="0070C0"/>
                </a:solidFill>
              </a:rPr>
              <a:t>class</a:t>
            </a:r>
            <a:r>
              <a:rPr lang="en-US"/>
              <a:t>=</a:t>
            </a:r>
            <a:r>
              <a:rPr lang="en-US">
                <a:solidFill>
                  <a:srgbClr val="00B050"/>
                </a:solidFill>
              </a:rPr>
              <a:t>"trai"</a:t>
            </a:r>
            <a:r>
              <a:rPr lang="en-US"/>
              <a:t>&gt;</a:t>
            </a:r>
            <a:r>
              <a:rPr lang="en-US">
                <a:solidFill>
                  <a:srgbClr val="00B050"/>
                </a:solidFill>
              </a:rPr>
              <a:t> 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áp dụng sai thẻ </a:t>
            </a:r>
            <a:r>
              <a:rPr lang="en-US"/>
              <a:t>&lt;/td&gt;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0AB1A-7823-4A92-A21E-33D2380FBD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CEAC577-3B45-4DE9-8579-1F4A1B95EE83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19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5069450-3E0C-4159-A859-A3306341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Class Selector</a:t>
            </a:r>
          </a:p>
        </p:txBody>
      </p:sp>
    </p:spTree>
    <p:extLst>
      <p:ext uri="{BB962C8B-B14F-4D97-AF65-F5344CB8AC3E}">
        <p14:creationId xmlns:p14="http://schemas.microsoft.com/office/powerpoint/2010/main" val="1709308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>
            <a:extLst>
              <a:ext uri="{FF2B5EF4-FFF2-40B4-BE49-F238E27FC236}">
                <a16:creationId xmlns:a16="http://schemas.microsoft.com/office/drawing/2014/main" id="{A41CEF2B-E8E2-4593-A35D-9A2D43984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990600"/>
            <a:ext cx="8229600" cy="51054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CSS là </a:t>
            </a:r>
            <a:r>
              <a:rPr lang="en-US" altLang="en-US">
                <a:solidFill>
                  <a:srgbClr val="FF0000"/>
                </a:solidFill>
              </a:rPr>
              <a:t>mẫu </a:t>
            </a:r>
            <a:r>
              <a:rPr lang="vi-VN" altLang="en-US">
                <a:solidFill>
                  <a:srgbClr val="FF0000"/>
                </a:solidFill>
              </a:rPr>
              <a:t>đị</a:t>
            </a:r>
            <a:r>
              <a:rPr lang="en-US" altLang="en-US">
                <a:solidFill>
                  <a:srgbClr val="FF0000"/>
                </a:solidFill>
              </a:rPr>
              <a:t>nh dạng phân tầng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CSS là một </a:t>
            </a:r>
            <a:r>
              <a:rPr lang="en-US" altLang="en-US">
                <a:solidFill>
                  <a:srgbClr val="FF0000"/>
                </a:solidFill>
              </a:rPr>
              <a:t>chuẩn </a:t>
            </a:r>
            <a:r>
              <a:rPr lang="vi-VN" altLang="en-US">
                <a:solidFill>
                  <a:srgbClr val="FF0000"/>
                </a:solidFill>
              </a:rPr>
              <a:t>để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vi-VN" altLang="en-US">
                <a:solidFill>
                  <a:srgbClr val="FF0000"/>
                </a:solidFill>
              </a:rPr>
              <a:t>đị</a:t>
            </a:r>
            <a:r>
              <a:rPr lang="en-US" altLang="en-US">
                <a:solidFill>
                  <a:srgbClr val="FF0000"/>
                </a:solidFill>
              </a:rPr>
              <a:t>nh dạng </a:t>
            </a:r>
            <a:r>
              <a:rPr lang="en-US" altLang="en-US"/>
              <a:t>các tài liệu HTML, XHTML và XML.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CSS mở rộng ngôn ngữ HTML truyền thống với h</a:t>
            </a:r>
            <a:r>
              <a:rPr lang="vi-VN" altLang="en-US"/>
              <a:t>ơ</a:t>
            </a:r>
            <a:r>
              <a:rPr lang="en-US" altLang="en-US"/>
              <a:t>n </a:t>
            </a:r>
            <a:r>
              <a:rPr lang="en-US" altLang="en-US">
                <a:solidFill>
                  <a:srgbClr val="FF0000"/>
                </a:solidFill>
              </a:rPr>
              <a:t>70 thuộc tính </a:t>
            </a:r>
            <a:r>
              <a:rPr lang="en-US" altLang="en-US"/>
              <a:t>về kiểu dáng có thể áp dụng cho các thẻ HTML.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Giúp các nhà thiết kế web có thêm lựa chọn về màu sắc, khoảng cách, vị trí, biên, lề…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23640-7637-477F-8064-F80BD1D61E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5836BBC-26C5-486D-9DD4-0967266CDAD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2FB1D70-4921-406B-B7F3-768698E75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510075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2">
            <a:extLst>
              <a:ext uri="{FF2B5EF4-FFF2-40B4-BE49-F238E27FC236}">
                <a16:creationId xmlns:a16="http://schemas.microsoft.com/office/drawing/2014/main" id="{8812222A-4183-49E4-B6B1-4E377853B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Bộ chọn lớp không xác </a:t>
            </a:r>
            <a:r>
              <a:rPr lang="vi-VN" altLang="en-US"/>
              <a:t>đị</a:t>
            </a:r>
            <a:r>
              <a:rPr lang="en-US" altLang="en-US"/>
              <a:t>nh thẻ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Cho phép tạo lớp có thể gắn vào nhiều thẻ (các thẻ phải chấp nhận thuộc tính này) bằng cách bỏ tên thẻ ở </a:t>
            </a:r>
            <a:r>
              <a:rPr lang="vi-VN" altLang="en-US"/>
              <a:t>đầ</a:t>
            </a:r>
            <a:r>
              <a:rPr lang="en-US" altLang="en-US"/>
              <a:t>u và giữ lại dấu "."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VD </a:t>
            </a:r>
            <a:r>
              <a:rPr lang="vi-VN" altLang="en-US"/>
              <a:t>đị</a:t>
            </a:r>
            <a:r>
              <a:rPr lang="en-US" altLang="en-US"/>
              <a:t>nh nghĩa lớp canh giữa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7" name="TextBox 3">
            <a:extLst>
              <a:ext uri="{FF2B5EF4-FFF2-40B4-BE49-F238E27FC236}">
                <a16:creationId xmlns:a16="http://schemas.microsoft.com/office/drawing/2014/main" id="{CC8C5132-117C-4C5B-AA8E-212761108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4648201"/>
            <a:ext cx="3900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  <a:latin typeface="Constantia" panose="02030602050306030303" pitchFamily="18" charset="0"/>
              </a:rPr>
              <a:t>.giua </a:t>
            </a:r>
            <a:r>
              <a:rPr lang="en-US" altLang="en-US" sz="2400" b="1">
                <a:latin typeface="Constantia" panose="02030602050306030303" pitchFamily="18" charset="0"/>
              </a:rPr>
              <a:t>{</a:t>
            </a:r>
            <a:r>
              <a:rPr lang="en-US" altLang="en-US" sz="2400" b="1">
                <a:solidFill>
                  <a:srgbClr val="0070C0"/>
                </a:solidFill>
                <a:latin typeface="Constantia" panose="02030602050306030303" pitchFamily="18" charset="0"/>
              </a:rPr>
              <a:t>text-align</a:t>
            </a:r>
            <a:r>
              <a:rPr lang="en-US" altLang="en-US" sz="2400" b="1">
                <a:latin typeface="Constantia" panose="02030602050306030303" pitchFamily="18" charset="0"/>
              </a:rPr>
              <a:t>: </a:t>
            </a:r>
            <a:r>
              <a:rPr lang="en-US" altLang="en-US" sz="2400" b="1">
                <a:solidFill>
                  <a:srgbClr val="00B050"/>
                </a:solidFill>
                <a:latin typeface="Constantia" panose="02030602050306030303" pitchFamily="18" charset="0"/>
              </a:rPr>
              <a:t>"center"</a:t>
            </a:r>
            <a:r>
              <a:rPr lang="en-US" altLang="en-US" sz="2400" b="1">
                <a:latin typeface="Constantia" panose="02030602050306030303" pitchFamily="18" charset="0"/>
              </a:rPr>
              <a:t>}</a:t>
            </a:r>
          </a:p>
        </p:txBody>
      </p:sp>
      <p:sp>
        <p:nvSpPr>
          <p:cNvPr id="26628" name="TextBox 4">
            <a:extLst>
              <a:ext uri="{FF2B5EF4-FFF2-40B4-BE49-F238E27FC236}">
                <a16:creationId xmlns:a16="http://schemas.microsoft.com/office/drawing/2014/main" id="{F27AED59-713B-4A74-A1B3-374F49616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1" y="5562600"/>
            <a:ext cx="571188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&lt;p 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class</a:t>
            </a:r>
            <a:r>
              <a:rPr lang="en-US" altLang="en-US" sz="2000" b="1">
                <a:latin typeface="Constantia" panose="02030602050306030303" pitchFamily="18" charset="0"/>
              </a:rPr>
              <a:t>=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"giua"</a:t>
            </a:r>
            <a:r>
              <a:rPr lang="en-US" altLang="en-US" sz="2000" b="1">
                <a:latin typeface="Constantia" panose="02030602050306030303" pitchFamily="18" charset="0"/>
              </a:rPr>
              <a:t>&gt; </a:t>
            </a:r>
            <a:r>
              <a:rPr lang="vi-VN" altLang="en-US" sz="2000" b="1">
                <a:latin typeface="Times New Roman" panose="02020603050405020304" pitchFamily="18" charset="0"/>
              </a:rPr>
              <a:t>đoạn</a:t>
            </a:r>
            <a:r>
              <a:rPr lang="en-US" altLang="en-US" sz="2000" b="1">
                <a:latin typeface="Constantia" panose="02030602050306030303" pitchFamily="18" charset="0"/>
              </a:rPr>
              <a:t> này canh lề giữa &lt;/p&gt;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&lt;td 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class</a:t>
            </a:r>
            <a:r>
              <a:rPr lang="en-US" altLang="en-US" sz="2000" b="1">
                <a:latin typeface="Constantia" panose="02030602050306030303" pitchFamily="18" charset="0"/>
              </a:rPr>
              <a:t>=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"giua"</a:t>
            </a:r>
            <a:r>
              <a:rPr lang="en-US" altLang="en-US" sz="2000" b="1">
                <a:latin typeface="Constantia" panose="02030602050306030303" pitchFamily="18" charset="0"/>
              </a:rPr>
              <a:t>&gt; nội dung cột canh giữa &lt;/td&gt;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C2089-CCE5-4997-9BAB-DF1E18DDCA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85781DB-BEBC-46FB-A4FB-3EF88C5163FA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E5C688-9DFF-4401-B708-68EF8FC66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Class Selector</a:t>
            </a:r>
          </a:p>
        </p:txBody>
      </p:sp>
    </p:spTree>
    <p:extLst>
      <p:ext uri="{BB962C8B-B14F-4D97-AF65-F5344CB8AC3E}">
        <p14:creationId xmlns:p14="http://schemas.microsoft.com/office/powerpoint/2010/main" val="94421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>
            <a:extLst>
              <a:ext uri="{FF2B5EF4-FFF2-40B4-BE49-F238E27FC236}">
                <a16:creationId xmlns:a16="http://schemas.microsoft.com/office/drawing/2014/main" id="{6B7CA467-2584-435C-8A60-593F886F5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Sử dụng nhiều lớp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Một thẻ có thể gán nhiều lớp bằng cách chỉ ra các lớp, phân cách nhau bằng khoảng trắng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VD:</a:t>
            </a:r>
          </a:p>
        </p:txBody>
      </p:sp>
      <p:sp>
        <p:nvSpPr>
          <p:cNvPr id="27651" name="TextBox 3">
            <a:extLst>
              <a:ext uri="{FF2B5EF4-FFF2-40B4-BE49-F238E27FC236}">
                <a16:creationId xmlns:a16="http://schemas.microsoft.com/office/drawing/2014/main" id="{A0731557-EAAD-48D2-ADC4-ADB6440F7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962401"/>
            <a:ext cx="46942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.</a:t>
            </a:r>
            <a:r>
              <a:rPr lang="en-US" altLang="en-US" sz="2000" b="1">
                <a:solidFill>
                  <a:srgbClr val="FF0000"/>
                </a:solidFill>
                <a:latin typeface="Constantia" panose="02030602050306030303" pitchFamily="18" charset="0"/>
              </a:rPr>
              <a:t>warning</a:t>
            </a:r>
            <a:r>
              <a:rPr lang="en-US" altLang="en-US" sz="2000" b="1">
                <a:latin typeface="Constantia" panose="02030602050306030303" pitchFamily="18" charset="0"/>
              </a:rPr>
              <a:t>  {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color</a:t>
            </a:r>
            <a:r>
              <a:rPr lang="en-US" altLang="en-US" sz="2000" b="1">
                <a:latin typeface="Constantia" panose="02030602050306030303" pitchFamily="18" charset="0"/>
              </a:rPr>
              <a:t>: 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red</a:t>
            </a:r>
            <a:r>
              <a:rPr lang="en-US" altLang="en-US" sz="2000" b="1">
                <a:latin typeface="Constantia" panose="02030602050306030303" pitchFamily="18" charset="0"/>
              </a:rPr>
              <a:t>}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.</a:t>
            </a:r>
            <a:r>
              <a:rPr lang="en-US" altLang="en-US" sz="2000" b="1">
                <a:solidFill>
                  <a:srgbClr val="FF0000"/>
                </a:solidFill>
                <a:latin typeface="Constantia" panose="02030602050306030303" pitchFamily="18" charset="0"/>
              </a:rPr>
              <a:t>highlight</a:t>
            </a:r>
            <a:r>
              <a:rPr lang="en-US" altLang="en-US" sz="2000" b="1">
                <a:latin typeface="Constantia" panose="02030602050306030303" pitchFamily="18" charset="0"/>
              </a:rPr>
              <a:t> {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background-color</a:t>
            </a:r>
            <a:r>
              <a:rPr lang="en-US" altLang="en-US" sz="2000" b="1">
                <a:latin typeface="Constantia" panose="02030602050306030303" pitchFamily="18" charset="0"/>
              </a:rPr>
              <a:t>: 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yellow</a:t>
            </a:r>
            <a:r>
              <a:rPr lang="en-US" altLang="en-US" sz="2000" b="1">
                <a:latin typeface="Constantia" panose="02030602050306030303" pitchFamily="18" charset="0"/>
              </a:rPr>
              <a:t>}</a:t>
            </a:r>
          </a:p>
        </p:txBody>
      </p:sp>
      <p:sp>
        <p:nvSpPr>
          <p:cNvPr id="27652" name="TextBox 4">
            <a:extLst>
              <a:ext uri="{FF2B5EF4-FFF2-40B4-BE49-F238E27FC236}">
                <a16:creationId xmlns:a16="http://schemas.microsoft.com/office/drawing/2014/main" id="{F9393769-37D7-49A0-B20F-ED191D690A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1" y="5029201"/>
            <a:ext cx="5819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&lt;h3 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class</a:t>
            </a:r>
            <a:r>
              <a:rPr lang="en-US" altLang="en-US" sz="2000" b="1">
                <a:latin typeface="Constantia" panose="02030602050306030303" pitchFamily="18" charset="0"/>
              </a:rPr>
              <a:t> =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"warning highlight"</a:t>
            </a:r>
            <a:r>
              <a:rPr lang="en-US" altLang="en-US" sz="2000" b="1">
                <a:latin typeface="Constantia" panose="02030602050306030303" pitchFamily="18" charset="0"/>
              </a:rPr>
              <a:t>&gt; Danger &lt;/h3&gt;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&lt;p 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class</a:t>
            </a:r>
            <a:r>
              <a:rPr lang="en-US" altLang="en-US" sz="2000" b="1">
                <a:latin typeface="Constantia" panose="02030602050306030303" pitchFamily="18" charset="0"/>
              </a:rPr>
              <a:t> =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 "highlight"</a:t>
            </a:r>
            <a:r>
              <a:rPr lang="en-US" altLang="en-US" sz="2000" b="1">
                <a:latin typeface="Constantia" panose="02030602050306030303" pitchFamily="18" charset="0"/>
              </a:rPr>
              <a:t>&gt; An important point &lt;/p&gt;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98A81-F248-47C6-AA5C-8019C6DD6A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0BC05A-3BF2-435C-B3D6-7B510F480703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21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0AD9ED9-31D8-4D23-A75A-D61E34843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Class Selector</a:t>
            </a:r>
          </a:p>
        </p:txBody>
      </p:sp>
    </p:spTree>
    <p:extLst>
      <p:ext uri="{BB962C8B-B14F-4D97-AF65-F5344CB8AC3E}">
        <p14:creationId xmlns:p14="http://schemas.microsoft.com/office/powerpoint/2010/main" val="284069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>
            <a:extLst>
              <a:ext uri="{FF2B5EF4-FFF2-40B4-BE49-F238E27FC236}">
                <a16:creationId xmlns:a16="http://schemas.microsoft.com/office/drawing/2014/main" id="{A8772800-7B68-4119-9C31-599AA804E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vi-VN" altLang="en-US"/>
              <a:t>Đị</a:t>
            </a:r>
            <a:r>
              <a:rPr lang="en-US" altLang="en-US"/>
              <a:t>nh danh ID cho phép chia thẻ thành nhiều loại khác nhau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/>
              <a:t>Một bộ chọn lớp có thể áp dụng nhiều lần ở các vị trí khác nhau</a:t>
            </a:r>
          </a:p>
          <a:p>
            <a:pPr algn="just" eaLnBrk="1" hangingPunct="1">
              <a:spcBef>
                <a:spcPct val="0"/>
              </a:spcBef>
            </a:pPr>
            <a:r>
              <a:rPr lang="vi-VN" altLang="en-US"/>
              <a:t>Đị</a:t>
            </a:r>
            <a:r>
              <a:rPr lang="en-US" altLang="en-US"/>
              <a:t>nh danh chỉ có thể áp dụng duy nhất cho 1 thẻ và tên của </a:t>
            </a:r>
            <a:r>
              <a:rPr lang="vi-VN" altLang="en-US"/>
              <a:t>đị</a:t>
            </a:r>
            <a:r>
              <a:rPr lang="en-US" altLang="en-US"/>
              <a:t>nh danh phải là duy nhất trên trang web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/>
              <a:t>Cú pháp ID selector	</a:t>
            </a:r>
          </a:p>
        </p:txBody>
      </p:sp>
      <p:sp>
        <p:nvSpPr>
          <p:cNvPr id="28675" name="TextBox 3">
            <a:extLst>
              <a:ext uri="{FF2B5EF4-FFF2-40B4-BE49-F238E27FC236}">
                <a16:creationId xmlns:a16="http://schemas.microsoft.com/office/drawing/2014/main" id="{C76E52BA-9FD3-4D00-8F34-CC03A761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6019800"/>
            <a:ext cx="533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chemeClr val="accent1"/>
                </a:solidFill>
                <a:latin typeface="Constantia" panose="02030602050306030303" pitchFamily="18" charset="0"/>
              </a:rPr>
              <a:t>[Tên thẻ]</a:t>
            </a:r>
            <a:r>
              <a:rPr lang="en-US" altLang="en-US" sz="2000" b="1">
                <a:latin typeface="Constantia" panose="02030602050306030303" pitchFamily="18" charset="0"/>
              </a:rPr>
              <a:t>#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&lt;id của thẻ&gt;</a:t>
            </a:r>
            <a:r>
              <a:rPr lang="en-US" altLang="en-US" sz="2000" b="1">
                <a:latin typeface="Constantia" panose="02030602050306030303" pitchFamily="18" charset="0"/>
              </a:rPr>
              <a:t> { </a:t>
            </a:r>
            <a:r>
              <a:rPr lang="en-US" altLang="en-US" sz="2000" b="1">
                <a:solidFill>
                  <a:schemeClr val="accent1"/>
                </a:solidFill>
                <a:latin typeface="Constantia" panose="02030602050306030303" pitchFamily="18" charset="0"/>
              </a:rPr>
              <a:t>property</a:t>
            </a:r>
            <a:r>
              <a:rPr lang="en-US" altLang="en-US" sz="2000" b="1">
                <a:latin typeface="Constantia" panose="02030602050306030303" pitchFamily="18" charset="0"/>
              </a:rPr>
              <a:t>:  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value</a:t>
            </a:r>
            <a:r>
              <a:rPr lang="en-US" altLang="en-US" sz="2000" b="1">
                <a:latin typeface="Constantia" panose="02030602050306030303" pitchFamily="18" charset="0"/>
              </a:rPr>
              <a:t> ; …}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91652-A29B-470E-9A18-BE5D06DCD1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D07709D-85C9-4F22-AF40-9DA8A5D8E97E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4F6F7CE-6073-44B7-8927-DEABB99DC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ID Selector</a:t>
            </a:r>
          </a:p>
        </p:txBody>
      </p:sp>
    </p:spTree>
    <p:extLst>
      <p:ext uri="{BB962C8B-B14F-4D97-AF65-F5344CB8AC3E}">
        <p14:creationId xmlns:p14="http://schemas.microsoft.com/office/powerpoint/2010/main" val="2397191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2">
            <a:extLst>
              <a:ext uri="{FF2B5EF4-FFF2-40B4-BE49-F238E27FC236}">
                <a16:creationId xmlns:a16="http://schemas.microsoft.com/office/drawing/2014/main" id="{78B35763-3810-42DA-9179-EA02A9DFB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VD: </a:t>
            </a:r>
            <a:r>
              <a:rPr lang="vi-VN" altLang="en-US"/>
              <a:t>đoạn</a:t>
            </a:r>
            <a:r>
              <a:rPr lang="en-US" altLang="en-US"/>
              <a:t> mã sau có thể áp dụng cho thẻ &lt;p&gt; có id là para1</a:t>
            </a:r>
          </a:p>
        </p:txBody>
      </p:sp>
      <p:sp>
        <p:nvSpPr>
          <p:cNvPr id="29699" name="TextBox 3">
            <a:extLst>
              <a:ext uri="{FF2B5EF4-FFF2-40B4-BE49-F238E27FC236}">
                <a16:creationId xmlns:a16="http://schemas.microsoft.com/office/drawing/2014/main" id="{DC9DC431-73A1-494F-969F-460620FEE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2819400"/>
            <a:ext cx="34290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1">
                <a:solidFill>
                  <a:srgbClr val="FF0000"/>
                </a:solidFill>
                <a:latin typeface="Constantia" panose="02030602050306030303" pitchFamily="18" charset="0"/>
              </a:rPr>
              <a:t>p#para1 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{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    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text-align</a:t>
            </a:r>
            <a:r>
              <a:rPr lang="en-US" altLang="en-US" sz="2000" b="1">
                <a:latin typeface="Constantia" panose="02030602050306030303" pitchFamily="18" charset="0"/>
              </a:rPr>
              <a:t>: 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center</a:t>
            </a:r>
            <a:r>
              <a:rPr lang="en-US" altLang="en-US" sz="2000" b="1">
                <a:latin typeface="Constantia" panose="02030602050306030303" pitchFamily="18" charset="0"/>
              </a:rPr>
              <a:t>;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    </a:t>
            </a:r>
            <a:r>
              <a:rPr lang="en-US" altLang="en-US" sz="2000" b="1">
                <a:solidFill>
                  <a:srgbClr val="0070C0"/>
                </a:solidFill>
                <a:latin typeface="Constantia" panose="02030602050306030303" pitchFamily="18" charset="0"/>
              </a:rPr>
              <a:t>color</a:t>
            </a:r>
            <a:r>
              <a:rPr lang="en-US" altLang="en-US" sz="2000" b="1">
                <a:latin typeface="Constantia" panose="02030602050306030303" pitchFamily="18" charset="0"/>
              </a:rPr>
              <a:t>: </a:t>
            </a:r>
            <a:r>
              <a:rPr lang="en-US" altLang="en-US" sz="2000" b="1">
                <a:solidFill>
                  <a:srgbClr val="00B050"/>
                </a:solidFill>
                <a:latin typeface="Constantia" panose="02030602050306030303" pitchFamily="18" charset="0"/>
              </a:rPr>
              <a:t>red</a:t>
            </a:r>
          </a:p>
          <a:p>
            <a:pPr eaLnBrk="1" hangingPunct="1"/>
            <a:r>
              <a:rPr lang="en-US" altLang="en-US" sz="2000" b="1">
                <a:latin typeface="Constantia" panose="02030602050306030303" pitchFamily="18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A0BC08-E6EB-4220-978F-030E9C777A0E}"/>
              </a:ext>
            </a:extLst>
          </p:cNvPr>
          <p:cNvSpPr txBox="1"/>
          <p:nvPr/>
        </p:nvSpPr>
        <p:spPr>
          <a:xfrm>
            <a:off x="3505200" y="5181600"/>
            <a:ext cx="406558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/>
              <a:t>&lt;p </a:t>
            </a:r>
            <a:r>
              <a:rPr lang="en-US" sz="2000" b="1">
                <a:solidFill>
                  <a:srgbClr val="0070C0"/>
                </a:solidFill>
              </a:rPr>
              <a:t>id</a:t>
            </a:r>
            <a:r>
              <a:rPr lang="en-US" sz="2000" b="1"/>
              <a:t>=</a:t>
            </a:r>
            <a:r>
              <a:rPr lang="en-US" sz="2000" b="1">
                <a:solidFill>
                  <a:srgbClr val="00B050"/>
                </a:solidFill>
              </a:rPr>
              <a:t>"para1"</a:t>
            </a:r>
            <a:r>
              <a:rPr lang="en-US" sz="2000" b="1"/>
              <a:t>&gt; </a:t>
            </a:r>
            <a:r>
              <a:rPr lang="vi-VN" sz="2000" b="1">
                <a:solidFill>
                  <a:schemeClr val="accent1">
                    <a:lumMod val="75000"/>
                  </a:schemeClr>
                </a:solidFill>
              </a:rPr>
              <a:t>đoạn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 v</a:t>
            </a:r>
            <a:r>
              <a:rPr lang="vi-VN" sz="2000" b="1">
                <a:solidFill>
                  <a:schemeClr val="accent1">
                    <a:lumMod val="75000"/>
                  </a:schemeClr>
                </a:solidFill>
              </a:rPr>
              <a:t>ă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n bản </a:t>
            </a:r>
            <a:r>
              <a:rPr lang="en-US" sz="2000" b="1"/>
              <a:t>&lt;/p&gt;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0DCEF-40CC-47E9-B28A-76A923A54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E55355-EDA1-40D4-A43E-E64CF98EF205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14462A0-D287-4FE5-9B33-06DA3C02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ID Selector</a:t>
            </a:r>
          </a:p>
        </p:txBody>
      </p:sp>
    </p:spTree>
    <p:extLst>
      <p:ext uri="{BB962C8B-B14F-4D97-AF65-F5344CB8AC3E}">
        <p14:creationId xmlns:p14="http://schemas.microsoft.com/office/powerpoint/2010/main" val="2868733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>
            <a:extLst>
              <a:ext uri="{FF2B5EF4-FFF2-40B4-BE49-F238E27FC236}">
                <a16:creationId xmlns:a16="http://schemas.microsoft.com/office/drawing/2014/main" id="{33C78496-BED1-4EA4-962F-E037261E5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VD: </a:t>
            </a:r>
            <a:r>
              <a:rPr lang="vi-VN" altLang="en-US"/>
              <a:t>đoạn</a:t>
            </a:r>
            <a:r>
              <a:rPr lang="en-US" altLang="en-US"/>
              <a:t> mã sau </a:t>
            </a:r>
            <a:r>
              <a:rPr lang="vi-VN" altLang="en-US"/>
              <a:t>đâ</a:t>
            </a:r>
            <a:r>
              <a:rPr lang="en-US" altLang="en-US"/>
              <a:t>y có thể hiệu lực cho thẻ </a:t>
            </a:r>
            <a:r>
              <a:rPr lang="vi-VN" altLang="en-US"/>
              <a:t>đầ</a:t>
            </a:r>
            <a:r>
              <a:rPr lang="en-US" altLang="en-US"/>
              <a:t>u tiên có id là "xyz".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Khi sử dụng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3" name="TextBox 3">
            <a:extLst>
              <a:ext uri="{FF2B5EF4-FFF2-40B4-BE49-F238E27FC236}">
                <a16:creationId xmlns:a16="http://schemas.microsoft.com/office/drawing/2014/main" id="{FA705CD8-9EED-4D19-AFFE-77A9268EB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514601"/>
            <a:ext cx="295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FF0000"/>
                </a:solidFill>
                <a:latin typeface="Constantia" panose="02030602050306030303" pitchFamily="18" charset="0"/>
              </a:rPr>
              <a:t>#xyz   </a:t>
            </a:r>
            <a:r>
              <a:rPr lang="en-US" altLang="en-US" sz="2400" b="1">
                <a:latin typeface="Constantia" panose="02030602050306030303" pitchFamily="18" charset="0"/>
              </a:rPr>
              <a:t>{</a:t>
            </a:r>
            <a:r>
              <a:rPr lang="en-US" altLang="en-US" sz="2400" b="1">
                <a:solidFill>
                  <a:srgbClr val="0070C0"/>
                </a:solidFill>
                <a:latin typeface="Constantia" panose="02030602050306030303" pitchFamily="18" charset="0"/>
              </a:rPr>
              <a:t>color</a:t>
            </a:r>
            <a:r>
              <a:rPr lang="en-US" altLang="en-US" sz="2400" b="1">
                <a:latin typeface="Constantia" panose="02030602050306030303" pitchFamily="18" charset="0"/>
              </a:rPr>
              <a:t>: </a:t>
            </a:r>
            <a:r>
              <a:rPr lang="en-US" altLang="en-US" sz="2400" b="1">
                <a:solidFill>
                  <a:srgbClr val="00B050"/>
                </a:solidFill>
                <a:latin typeface="Constantia" panose="02030602050306030303" pitchFamily="18" charset="0"/>
              </a:rPr>
              <a:t>red</a:t>
            </a:r>
            <a:r>
              <a:rPr lang="en-US" altLang="en-US" sz="2400" b="1">
                <a:latin typeface="Constantia" panose="02030602050306030303" pitchFamily="18" charset="0"/>
              </a:rPr>
              <a:t>}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29857-E122-4787-8AF7-3F75AEA80182}"/>
              </a:ext>
            </a:extLst>
          </p:cNvPr>
          <p:cNvSpPr txBox="1"/>
          <p:nvPr/>
        </p:nvSpPr>
        <p:spPr>
          <a:xfrm>
            <a:off x="2819400" y="4343400"/>
            <a:ext cx="573952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/>
              <a:t>&lt;p </a:t>
            </a:r>
            <a:r>
              <a:rPr lang="en-US" sz="2000" b="1">
                <a:solidFill>
                  <a:srgbClr val="0070C0"/>
                </a:solidFill>
              </a:rPr>
              <a:t>id</a:t>
            </a:r>
            <a:r>
              <a:rPr lang="en-US" sz="2000" b="1"/>
              <a:t> = </a:t>
            </a:r>
            <a:r>
              <a:rPr lang="en-US" sz="2000" b="1">
                <a:solidFill>
                  <a:srgbClr val="00B050"/>
                </a:solidFill>
              </a:rPr>
              <a:t>"xyz"</a:t>
            </a:r>
            <a:r>
              <a:rPr lang="en-US" sz="2000" b="1"/>
              <a:t>&gt; </a:t>
            </a:r>
            <a:r>
              <a:rPr lang="vi-VN" sz="2000" b="1">
                <a:solidFill>
                  <a:schemeClr val="accent1">
                    <a:lumMod val="75000"/>
                  </a:schemeClr>
                </a:solidFill>
              </a:rPr>
              <a:t>đoạn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 v</a:t>
            </a:r>
            <a:r>
              <a:rPr lang="vi-VN" sz="2000" b="1">
                <a:solidFill>
                  <a:schemeClr val="accent1">
                    <a:lumMod val="75000"/>
                  </a:schemeClr>
                </a:solidFill>
              </a:rPr>
              <a:t>ă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n bản có hiệu lực </a:t>
            </a:r>
            <a:r>
              <a:rPr lang="en-US" sz="2000" b="1"/>
              <a:t>&lt;/p&gt;</a:t>
            </a:r>
          </a:p>
          <a:p>
            <a:pPr>
              <a:defRPr/>
            </a:pPr>
            <a:r>
              <a:rPr lang="en-US" sz="2000" b="1"/>
              <a:t>&lt;b </a:t>
            </a:r>
            <a:r>
              <a:rPr lang="en-US" sz="2000" b="1">
                <a:solidFill>
                  <a:srgbClr val="0070C0"/>
                </a:solidFill>
              </a:rPr>
              <a:t>id</a:t>
            </a:r>
            <a:r>
              <a:rPr lang="en-US" sz="2000" b="1"/>
              <a:t> = </a:t>
            </a:r>
            <a:r>
              <a:rPr lang="en-US" sz="2000" b="1">
                <a:solidFill>
                  <a:srgbClr val="00B050"/>
                </a:solidFill>
              </a:rPr>
              <a:t>"xyz"</a:t>
            </a:r>
            <a:r>
              <a:rPr lang="en-US" sz="2000" b="1"/>
              <a:t>&gt; </a:t>
            </a:r>
            <a:r>
              <a:rPr lang="vi-VN" sz="2000" b="1">
                <a:solidFill>
                  <a:schemeClr val="accent1">
                    <a:lumMod val="75000"/>
                  </a:schemeClr>
                </a:solidFill>
              </a:rPr>
              <a:t>đoạn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 v</a:t>
            </a:r>
            <a:r>
              <a:rPr lang="vi-VN" sz="2000" b="1">
                <a:solidFill>
                  <a:schemeClr val="accent1">
                    <a:lumMod val="75000"/>
                  </a:schemeClr>
                </a:solidFill>
              </a:rPr>
              <a:t>ă</a:t>
            </a:r>
            <a:r>
              <a:rPr lang="en-US" sz="2000" b="1">
                <a:solidFill>
                  <a:schemeClr val="accent1">
                    <a:lumMod val="75000"/>
                  </a:schemeClr>
                </a:solidFill>
              </a:rPr>
              <a:t>n bản không có hiệu lực</a:t>
            </a:r>
            <a:r>
              <a:rPr lang="en-US" sz="2000" b="1"/>
              <a:t> &lt;/b&gt;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89F76-3E72-4FE1-8CD0-05B3570BFC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D09374-6D60-46EE-8B39-2FEEFFE28303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992826A-0495-42BE-AD49-1DF2456B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ID Selector</a:t>
            </a:r>
          </a:p>
        </p:txBody>
      </p:sp>
    </p:spTree>
    <p:extLst>
      <p:ext uri="{BB962C8B-B14F-4D97-AF65-F5344CB8AC3E}">
        <p14:creationId xmlns:p14="http://schemas.microsoft.com/office/powerpoint/2010/main" val="2382123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6DEC7422-3ACD-4804-8817-60C7CD204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en-US" altLang="en-US"/>
              <a:t>Dùng </a:t>
            </a:r>
            <a:r>
              <a:rPr lang="vi-VN" altLang="en-US"/>
              <a:t>để</a:t>
            </a:r>
            <a:r>
              <a:rPr lang="en-US" altLang="en-US"/>
              <a:t> chọn một thành phần/thẻ nằm bên trong thành phần/thẻ khác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/>
              <a:t>VD: chỉ áp dụng style cho thẻ p nằm trong thẻ &lt;div&gt; 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E029C22B-25BE-4FA9-8481-F4C1ED9E1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505200"/>
            <a:ext cx="48006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3">
            <a:extLst>
              <a:ext uri="{FF2B5EF4-FFF2-40B4-BE49-F238E27FC236}">
                <a16:creationId xmlns:a16="http://schemas.microsoft.com/office/drawing/2014/main" id="{BF9B9E34-0231-43F4-B19D-F0190F903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3429001"/>
            <a:ext cx="31908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0FB20-1518-4159-ACA4-134F9E5C3F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D8F013-7CD5-4546-A676-3A62ADFEC260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2068670-15DE-47C2-A87E-0903C2FAB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Descendant Selector</a:t>
            </a:r>
          </a:p>
        </p:txBody>
      </p:sp>
    </p:spTree>
    <p:extLst>
      <p:ext uri="{BB962C8B-B14F-4D97-AF65-F5344CB8AC3E}">
        <p14:creationId xmlns:p14="http://schemas.microsoft.com/office/powerpoint/2010/main" val="370964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Content Placeholder 2">
            <a:extLst>
              <a:ext uri="{FF2B5EF4-FFF2-40B4-BE49-F238E27FC236}">
                <a16:creationId xmlns:a16="http://schemas.microsoft.com/office/drawing/2014/main" id="{2BD80D61-CF4A-4D06-8CD5-D8F7781B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Dùng </a:t>
            </a:r>
            <a:r>
              <a:rPr lang="vi-VN" altLang="en-US"/>
              <a:t>để</a:t>
            </a:r>
            <a:r>
              <a:rPr lang="en-US" altLang="en-US"/>
              <a:t> chọn thành phần/ thẻ con của một thành phần/thẻ khác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Cú pháp:  </a:t>
            </a:r>
            <a:r>
              <a:rPr lang="en-US" altLang="en-US">
                <a:solidFill>
                  <a:srgbClr val="FF0000"/>
                </a:solidFill>
              </a:rPr>
              <a:t>thẻ</a:t>
            </a:r>
            <a:r>
              <a:rPr lang="en-US" altLang="en-US"/>
              <a:t> </a:t>
            </a:r>
            <a:r>
              <a:rPr lang="en-US" altLang="en-US">
                <a:solidFill>
                  <a:srgbClr val="FF0000"/>
                </a:solidFill>
              </a:rPr>
              <a:t>&gt; thẻ &gt; thẻ</a:t>
            </a:r>
            <a:r>
              <a:rPr lang="en-US" altLang="en-US"/>
              <a:t> …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Ví dụ 1: chọn các thẻ p là con thẻ div</a:t>
            </a:r>
          </a:p>
          <a:p>
            <a:pPr eaLnBrk="1" hangingPunct="1"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en-US"/>
              <a:t>		</a:t>
            </a:r>
            <a:r>
              <a:rPr lang="en-US" altLang="en-US">
                <a:solidFill>
                  <a:srgbClr val="FF0000"/>
                </a:solidFill>
              </a:rPr>
              <a:t>div &gt; p</a:t>
            </a:r>
            <a:r>
              <a:rPr lang="en-US" altLang="en-US"/>
              <a:t> { color: red }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Ví dụ 2: chọn các thẻ b là con thẻ p và thẻ p là con div</a:t>
            </a:r>
          </a:p>
          <a:p>
            <a:pPr eaLnBrk="1" hangingPunct="1">
              <a:spcBef>
                <a:spcPct val="0"/>
              </a:spcBef>
              <a:buFont typeface="Wingdings 2" panose="05020102010507070707" pitchFamily="18" charset="2"/>
              <a:buNone/>
            </a:pPr>
            <a:r>
              <a:rPr lang="en-US" altLang="en-US"/>
              <a:t>		</a:t>
            </a:r>
            <a:r>
              <a:rPr lang="en-US" altLang="en-US">
                <a:solidFill>
                  <a:srgbClr val="FF0000"/>
                </a:solidFill>
              </a:rPr>
              <a:t>div &gt; p &gt; b </a:t>
            </a:r>
            <a:r>
              <a:rPr lang="en-US" altLang="en-US"/>
              <a:t>{ color:red 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7F0DA-2A72-413A-90CD-6DEEB61645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FD1957-1712-4CFA-B48D-27CCE8D5EBDD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A71CBF-C883-467D-BCD2-B8284E64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Child Selector</a:t>
            </a:r>
          </a:p>
        </p:txBody>
      </p:sp>
    </p:spTree>
    <p:extLst>
      <p:ext uri="{BB962C8B-B14F-4D97-AF65-F5344CB8AC3E}">
        <p14:creationId xmlns:p14="http://schemas.microsoft.com/office/powerpoint/2010/main" val="928942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2">
            <a:extLst>
              <a:ext uri="{FF2B5EF4-FFF2-40B4-BE49-F238E27FC236}">
                <a16:creationId xmlns:a16="http://schemas.microsoft.com/office/drawing/2014/main" id="{C5041F95-00B7-4805-A2C4-D4F3BB21C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Cho phép chọn các phần tử/thẻ dựa vào thuộc tính của các phần tử thẻ</a:t>
            </a:r>
          </a:p>
        </p:txBody>
      </p:sp>
      <p:pic>
        <p:nvPicPr>
          <p:cNvPr id="33795" name="Picture 2">
            <a:extLst>
              <a:ext uri="{FF2B5EF4-FFF2-40B4-BE49-F238E27FC236}">
                <a16:creationId xmlns:a16="http://schemas.microsoft.com/office/drawing/2014/main" id="{EF0C259F-06E1-442F-821B-88AC2CB2F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667000"/>
            <a:ext cx="73390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E6FF2-04D6-4DFC-97FF-C06FBF851F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B970C9A-F5D5-4254-A272-86CA8E7C771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6EDD72-134C-40B4-961E-70213CA7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Selector</a:t>
            </a:r>
          </a:p>
        </p:txBody>
      </p:sp>
    </p:spTree>
    <p:extLst>
      <p:ext uri="{BB962C8B-B14F-4D97-AF65-F5344CB8AC3E}">
        <p14:creationId xmlns:p14="http://schemas.microsoft.com/office/powerpoint/2010/main" val="6331483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3A5F1E1C-BD1B-4135-BF9F-8034EAB2B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VD 1: </a:t>
            </a:r>
            <a:r>
              <a:rPr lang="en-US" altLang="en-US" dirty="0" err="1"/>
              <a:t>chọn</a:t>
            </a:r>
            <a:r>
              <a:rPr lang="en-US" altLang="en-US" dirty="0"/>
              <a:t> </a:t>
            </a:r>
            <a:r>
              <a:rPr lang="en-US" altLang="en-US" dirty="0" err="1"/>
              <a:t>thẻ</a:t>
            </a:r>
            <a:r>
              <a:rPr lang="en-US" altLang="en-US" dirty="0"/>
              <a:t> p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thuộc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title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VD2: </a:t>
            </a:r>
            <a:r>
              <a:rPr lang="en-US" altLang="en-US" dirty="0" err="1"/>
              <a:t>chọn</a:t>
            </a:r>
            <a:r>
              <a:rPr lang="en-US" altLang="en-US" dirty="0"/>
              <a:t> </a:t>
            </a:r>
            <a:r>
              <a:rPr lang="en-US" altLang="en-US" dirty="0" err="1"/>
              <a:t>thẻ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vi-VN" altLang="en-US" dirty="0"/>
              <a:t>đị</a:t>
            </a:r>
            <a:r>
              <a:rPr lang="en-US" altLang="en-US" dirty="0" err="1"/>
              <a:t>nh</a:t>
            </a:r>
            <a:r>
              <a:rPr lang="en-US" altLang="en-US" dirty="0"/>
              <a:t> </a:t>
            </a:r>
            <a:r>
              <a:rPr lang="en-US" altLang="en-US" dirty="0" err="1"/>
              <a:t>nghĩa</a:t>
            </a:r>
            <a:r>
              <a:rPr lang="en-US" altLang="en-US" dirty="0"/>
              <a:t> </a:t>
            </a:r>
            <a:r>
              <a:rPr lang="en-US" altLang="en-US" dirty="0" err="1"/>
              <a:t>thuộc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title </a:t>
            </a:r>
            <a:r>
              <a:rPr lang="en-US" altLang="en-US" dirty="0" err="1"/>
              <a:t>là</a:t>
            </a:r>
            <a:r>
              <a:rPr lang="en-US" altLang="en-US" dirty="0"/>
              <a:t> “</a:t>
            </a:r>
            <a:r>
              <a:rPr lang="en-US" altLang="en-US" dirty="0" err="1"/>
              <a:t>xyz</a:t>
            </a:r>
            <a:r>
              <a:rPr lang="en-US" altLang="en-US" dirty="0"/>
              <a:t>”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34819" name="Picture 2">
            <a:extLst>
              <a:ext uri="{FF2B5EF4-FFF2-40B4-BE49-F238E27FC236}">
                <a16:creationId xmlns:a16="http://schemas.microsoft.com/office/drawing/2014/main" id="{00AF6977-7F56-46B9-A48B-34349EF6B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09800"/>
            <a:ext cx="7061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3">
            <a:extLst>
              <a:ext uri="{FF2B5EF4-FFF2-40B4-BE49-F238E27FC236}">
                <a16:creationId xmlns:a16="http://schemas.microsoft.com/office/drawing/2014/main" id="{21215560-E48E-4585-9CA7-26032E79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48201"/>
            <a:ext cx="70866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56845-DA34-4871-A1C3-779488948B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ECDBDD5-2845-47FB-88E8-319E3069D510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A6B854-66DA-4876-A094-9A972E61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Selector</a:t>
            </a:r>
          </a:p>
        </p:txBody>
      </p:sp>
    </p:spTree>
    <p:extLst>
      <p:ext uri="{BB962C8B-B14F-4D97-AF65-F5344CB8AC3E}">
        <p14:creationId xmlns:p14="http://schemas.microsoft.com/office/powerpoint/2010/main" val="1037347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B08A8-7B4B-4235-981C-F1D6D4CC0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43000"/>
            <a:ext cx="8229600" cy="4800600"/>
          </a:xfrm>
        </p:spPr>
        <p:txBody>
          <a:bodyPr>
            <a:normAutofit/>
          </a:bodyPr>
          <a:lstStyle/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/>
              <a:t>VD3: chọn thẻ h3 nếu trong danh sách các giá trị thuộc tính class có chứa giá trị class2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/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/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/>
              <a:t>VD4: chọn thẻ a có giá trị thuộc tính href kết thúc là ".html“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/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/>
              <a:t>VD5: chọn thẻ p có thuộc tính foo có dạng “bar-?”</a:t>
            </a:r>
          </a:p>
          <a:p>
            <a:pPr marL="274320" indent="-274320">
              <a:buClr>
                <a:schemeClr val="accent3"/>
              </a:buClr>
              <a:buFont typeface="Wingdings 2"/>
              <a:buChar char=""/>
              <a:defRPr/>
            </a:pPr>
            <a:endParaRPr lang="en-US"/>
          </a:p>
        </p:txBody>
      </p:sp>
      <p:pic>
        <p:nvPicPr>
          <p:cNvPr id="35843" name="Picture 2">
            <a:extLst>
              <a:ext uri="{FF2B5EF4-FFF2-40B4-BE49-F238E27FC236}">
                <a16:creationId xmlns:a16="http://schemas.microsoft.com/office/drawing/2014/main" id="{799361A6-7506-4D18-B4B9-7F005C777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2362200"/>
            <a:ext cx="71993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>
            <a:extLst>
              <a:ext uri="{FF2B5EF4-FFF2-40B4-BE49-F238E27FC236}">
                <a16:creationId xmlns:a16="http://schemas.microsoft.com/office/drawing/2014/main" id="{67A8B8E1-E2AA-416E-8BA6-07B76C5A5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648200"/>
            <a:ext cx="4903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4">
            <a:extLst>
              <a:ext uri="{FF2B5EF4-FFF2-40B4-BE49-F238E27FC236}">
                <a16:creationId xmlns:a16="http://schemas.microsoft.com/office/drawing/2014/main" id="{236353E2-7580-4389-8BBF-97FA44B7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5715001"/>
            <a:ext cx="56197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4FA8C-8F4A-433A-8BB9-B16FB8CB0F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E50DB5-3FCD-4EF1-8485-83FFB3C015A5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29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F3ABE0E-1EA2-4B10-AD34-55500A8C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Attribute Selector</a:t>
            </a:r>
          </a:p>
        </p:txBody>
      </p:sp>
    </p:spTree>
    <p:extLst>
      <p:ext uri="{BB962C8B-B14F-4D97-AF65-F5344CB8AC3E}">
        <p14:creationId xmlns:p14="http://schemas.microsoft.com/office/powerpoint/2010/main" val="401750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55B97-6820-4EBE-80FA-71FF74DEA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90600"/>
            <a:ext cx="8229600" cy="5105400"/>
          </a:xfrm>
        </p:spPr>
        <p:txBody>
          <a:bodyPr>
            <a:normAutofit/>
          </a:bodyPr>
          <a:lstStyle/>
          <a:p>
            <a:pPr marL="274320" indent="-274320" algn="just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/>
              <a:t>CSS phá bỏ rào cản HTML bằng cách cho phép có nhiều </a:t>
            </a:r>
            <a:r>
              <a:rPr lang="vi-VN">
                <a:solidFill>
                  <a:srgbClr val="FF0000"/>
                </a:solidFill>
              </a:rPr>
              <a:t>đặ</a:t>
            </a:r>
            <a:r>
              <a:rPr lang="en-US">
                <a:solidFill>
                  <a:srgbClr val="FF0000"/>
                </a:solidFill>
              </a:rPr>
              <a:t>c tả thuộc tính chuẩn </a:t>
            </a:r>
            <a:r>
              <a:rPr lang="vi-VN"/>
              <a:t>để</a:t>
            </a:r>
            <a:r>
              <a:rPr lang="en-US"/>
              <a:t> phục vụ cho việc dàn trang và </a:t>
            </a:r>
            <a:r>
              <a:rPr lang="vi-VN"/>
              <a:t>đị</a:t>
            </a:r>
            <a:r>
              <a:rPr lang="en-US"/>
              <a:t>nh dạng.</a:t>
            </a:r>
          </a:p>
          <a:p>
            <a:pPr marL="274320" indent="-274320" algn="just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/>
              <a:t>Thuộc tính CSS </a:t>
            </a:r>
            <a:r>
              <a:rPr lang="vi-VN"/>
              <a:t>đượ</a:t>
            </a:r>
            <a:r>
              <a:rPr lang="en-US"/>
              <a:t>c bổ sung vào HTML và không phá vỡ cấu trúc của HTML sẵn có.</a:t>
            </a:r>
          </a:p>
          <a:p>
            <a:pPr marL="274320" indent="-274320" algn="just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/>
              <a:t>CSS làm t</a:t>
            </a:r>
            <a:r>
              <a:rPr lang="vi-VN"/>
              <a:t>ă</a:t>
            </a:r>
            <a:r>
              <a:rPr lang="en-US"/>
              <a:t>ng sự </a:t>
            </a:r>
            <a:r>
              <a:rPr lang="en-US">
                <a:solidFill>
                  <a:srgbClr val="FF0000"/>
                </a:solidFill>
              </a:rPr>
              <a:t>nhất quán </a:t>
            </a:r>
            <a:r>
              <a:rPr lang="en-US"/>
              <a:t>về </a:t>
            </a:r>
            <a:r>
              <a:rPr lang="vi-VN"/>
              <a:t>đị</a:t>
            </a:r>
            <a:r>
              <a:rPr lang="en-US"/>
              <a:t>nh dạng và </a:t>
            </a:r>
            <a:r>
              <a:rPr lang="en-US">
                <a:solidFill>
                  <a:srgbClr val="FF0000"/>
                </a:solidFill>
              </a:rPr>
              <a:t>hiệu n</a:t>
            </a:r>
            <a:r>
              <a:rPr lang="vi-VN">
                <a:solidFill>
                  <a:srgbClr val="FF0000"/>
                </a:solidFill>
              </a:rPr>
              <a:t>ă</a:t>
            </a:r>
            <a:r>
              <a:rPr lang="en-US">
                <a:solidFill>
                  <a:srgbClr val="FF0000"/>
                </a:solidFill>
              </a:rPr>
              <a:t>ng </a:t>
            </a:r>
            <a:r>
              <a:rPr lang="en-US"/>
              <a:t>tải trang web.</a:t>
            </a:r>
          </a:p>
          <a:p>
            <a:pPr marL="640080" lvl="1" indent="-246888" algn="just">
              <a:buFont typeface="Wingdings 2"/>
              <a:buChar char=""/>
              <a:defRPr/>
            </a:pPr>
            <a:r>
              <a:rPr lang="en-US" i="1"/>
              <a:t>Tập tin CSS chỉ </a:t>
            </a:r>
            <a:r>
              <a:rPr lang="vi-VN" i="1"/>
              <a:t>đượ</a:t>
            </a:r>
            <a:r>
              <a:rPr lang="en-US" i="1"/>
              <a:t>c tải ở lần </a:t>
            </a:r>
            <a:r>
              <a:rPr lang="vi-VN" i="1"/>
              <a:t>đầ</a:t>
            </a:r>
            <a:r>
              <a:rPr lang="en-US" i="1"/>
              <a:t>u tiên khi truy cập trang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C96E5-D710-4CCE-9380-470D9F233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613065A-6AAD-422F-9658-F241D100B0D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74E9AA-23BE-482E-B474-6B7E74C5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3859622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2">
            <a:extLst>
              <a:ext uri="{FF2B5EF4-FFF2-40B4-BE49-F238E27FC236}">
                <a16:creationId xmlns:a16="http://schemas.microsoft.com/office/drawing/2014/main" id="{B779FB6B-4FA9-4377-A385-970C9D074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Cho phép </a:t>
            </a:r>
            <a:r>
              <a:rPr lang="vi-VN" altLang="en-US"/>
              <a:t>đị</a:t>
            </a:r>
            <a:r>
              <a:rPr lang="en-US" altLang="en-US"/>
              <a:t>nh dạng các phần tử không nằm trong document tree.</a:t>
            </a:r>
          </a:p>
          <a:p>
            <a:pPr lvl="1" eaLnBrk="1" hangingPunct="1">
              <a:spcBef>
                <a:spcPct val="0"/>
              </a:spcBef>
            </a:pPr>
            <a:r>
              <a:rPr lang="vi-VN" altLang="en-US"/>
              <a:t>Đị</a:t>
            </a:r>
            <a:r>
              <a:rPr lang="en-US" altLang="en-US"/>
              <a:t>nh dạng trạng thái liên kết, </a:t>
            </a:r>
            <a:r>
              <a:rPr lang="vi-VN" altLang="en-US"/>
              <a:t>đị</a:t>
            </a:r>
            <a:r>
              <a:rPr lang="en-US" altLang="en-US"/>
              <a:t>nh dạng cho ký tự </a:t>
            </a:r>
            <a:r>
              <a:rPr lang="vi-VN" altLang="en-US"/>
              <a:t>đầ</a:t>
            </a:r>
            <a:r>
              <a:rPr lang="en-US" altLang="en-US"/>
              <a:t>u tiên trong v</a:t>
            </a:r>
            <a:r>
              <a:rPr lang="vi-VN" altLang="en-US"/>
              <a:t>ă</a:t>
            </a:r>
            <a:r>
              <a:rPr lang="en-US" altLang="en-US"/>
              <a:t>n bản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Khái niệm lớp giả, hay phần tử giả cho phép </a:t>
            </a:r>
            <a:r>
              <a:rPr lang="vi-VN" altLang="en-US"/>
              <a:t>đị</a:t>
            </a:r>
            <a:r>
              <a:rPr lang="en-US" altLang="en-US"/>
              <a:t>nh dạng các phần tử thẻ dựa trên thông tin chứa bên ngoài document tree.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E9BFC-67B9-4901-A12B-7EA3CCDDB1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3BA596F-60E0-4CC8-A12F-86069F12B219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EA1FCF7-7D4B-44E1-964B-8BE106D4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Class Selector</a:t>
            </a:r>
          </a:p>
        </p:txBody>
      </p:sp>
    </p:spTree>
    <p:extLst>
      <p:ext uri="{BB962C8B-B14F-4D97-AF65-F5344CB8AC3E}">
        <p14:creationId xmlns:p14="http://schemas.microsoft.com/office/powerpoint/2010/main" val="1033138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2">
            <a:extLst>
              <a:ext uri="{FF2B5EF4-FFF2-40B4-BE49-F238E27FC236}">
                <a16:creationId xmlns:a16="http://schemas.microsoft.com/office/drawing/2014/main" id="{7272A4ED-6D37-48E9-85EA-20B47A97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Pseudo class: dùng </a:t>
            </a:r>
            <a:r>
              <a:rPr lang="vi-VN" altLang="en-US"/>
              <a:t>để</a:t>
            </a:r>
            <a:r>
              <a:rPr lang="en-US" altLang="en-US"/>
              <a:t> thêm vào các hiệu ứng </a:t>
            </a:r>
            <a:r>
              <a:rPr lang="vi-VN" altLang="en-US"/>
              <a:t>đặ</a:t>
            </a:r>
            <a:r>
              <a:rPr lang="en-US" altLang="en-US"/>
              <a:t>c biệt cho các bộ chọn.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Cho phép bộ chọn chọn các phần tử mà không quan tâm </a:t>
            </a:r>
            <a:r>
              <a:rPr lang="vi-VN" altLang="en-US"/>
              <a:t>đế</a:t>
            </a:r>
            <a:r>
              <a:rPr lang="en-US" altLang="en-US"/>
              <a:t>n tên, thuộc tính hay nội dung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Cú pháp</a:t>
            </a:r>
          </a:p>
        </p:txBody>
      </p:sp>
      <p:pic>
        <p:nvPicPr>
          <p:cNvPr id="37891" name="Picture 2">
            <a:extLst>
              <a:ext uri="{FF2B5EF4-FFF2-40B4-BE49-F238E27FC236}">
                <a16:creationId xmlns:a16="http://schemas.microsoft.com/office/drawing/2014/main" id="{F5EE77E4-A8ED-4012-9995-D93B7C94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648201"/>
            <a:ext cx="57150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3">
            <a:extLst>
              <a:ext uri="{FF2B5EF4-FFF2-40B4-BE49-F238E27FC236}">
                <a16:creationId xmlns:a16="http://schemas.microsoft.com/office/drawing/2014/main" id="{BEE51AEE-9D65-4748-8AAC-DAFF486E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5715001"/>
            <a:ext cx="734377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C8FD2-8B34-410A-B84B-7B4101BC5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377CFDF-FA67-43F1-8B64-7F0CB238A88C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31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652B78F-55B5-45CD-88FE-D45DC0B6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Class Selector</a:t>
            </a:r>
          </a:p>
        </p:txBody>
      </p:sp>
    </p:spTree>
    <p:extLst>
      <p:ext uri="{BB962C8B-B14F-4D97-AF65-F5344CB8AC3E}">
        <p14:creationId xmlns:p14="http://schemas.microsoft.com/office/powerpoint/2010/main" val="34922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2">
            <a:extLst>
              <a:ext uri="{FF2B5EF4-FFF2-40B4-BE49-F238E27FC236}">
                <a16:creationId xmlns:a16="http://schemas.microsoft.com/office/drawing/2014/main" id="{E385B567-119E-4EC6-958A-4B39D79F4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:first-child: lớp ảo cho phép chọn phần tử </a:t>
            </a:r>
            <a:r>
              <a:rPr lang="vi-VN" altLang="en-US"/>
              <a:t>đầ</a:t>
            </a:r>
            <a:r>
              <a:rPr lang="en-US" altLang="en-US"/>
              <a:t>u tiên của một phần tử khác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VD: chọn phần tử p </a:t>
            </a:r>
            <a:r>
              <a:rPr lang="vi-VN" altLang="en-US"/>
              <a:t>đầ</a:t>
            </a:r>
            <a:r>
              <a:rPr lang="en-US" altLang="en-US"/>
              <a:t>u tiên nằm trong phần tử div, quy </a:t>
            </a:r>
            <a:r>
              <a:rPr lang="vi-VN" altLang="en-US"/>
              <a:t>đị</a:t>
            </a:r>
            <a:r>
              <a:rPr lang="en-US" altLang="en-US"/>
              <a:t>nh khoản thụt </a:t>
            </a:r>
            <a:r>
              <a:rPr lang="vi-VN" altLang="en-US"/>
              <a:t>đầ</a:t>
            </a:r>
            <a:r>
              <a:rPr lang="en-US" altLang="en-US"/>
              <a:t>u dòng và in </a:t>
            </a:r>
            <a:r>
              <a:rPr lang="vi-VN" altLang="en-US"/>
              <a:t>đậ</a:t>
            </a:r>
            <a:r>
              <a:rPr lang="en-US" altLang="en-US"/>
              <a:t>m cho phần tử p này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AAEF7-0C83-4F54-9F77-94600D35A8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CFAFE1B-1948-430C-8B23-28EC8A33B651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7BBAD6B-2AFF-4E20-9CB5-8DB683EC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Class Selector – first-child</a:t>
            </a:r>
          </a:p>
        </p:txBody>
      </p:sp>
    </p:spTree>
    <p:extLst>
      <p:ext uri="{BB962C8B-B14F-4D97-AF65-F5344CB8AC3E}">
        <p14:creationId xmlns:p14="http://schemas.microsoft.com/office/powerpoint/2010/main" val="1543757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12BDE9A4-8F4A-4E44-AE56-26C45D4E6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pic>
        <p:nvPicPr>
          <p:cNvPr id="39939" name="Picture 2">
            <a:extLst>
              <a:ext uri="{FF2B5EF4-FFF2-40B4-BE49-F238E27FC236}">
                <a16:creationId xmlns:a16="http://schemas.microsoft.com/office/drawing/2014/main" id="{19BBA24B-320B-435B-812C-1CF01067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681990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BC05AAE6-98E7-4990-8F83-EC9C82404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34401" y="1447800"/>
            <a:ext cx="1933575" cy="16192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90783-0305-4377-9C9A-266586EFD1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09D2F0-1C1E-421F-9140-3AB2E2E93AFF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E71FD7-3EF6-4B97-98B3-34EEE1BC3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Class Selector – first-child</a:t>
            </a:r>
          </a:p>
        </p:txBody>
      </p:sp>
    </p:spTree>
    <p:extLst>
      <p:ext uri="{BB962C8B-B14F-4D97-AF65-F5344CB8AC3E}">
        <p14:creationId xmlns:p14="http://schemas.microsoft.com/office/powerpoint/2010/main" val="1572702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6FBA0381-7B89-42A0-A6B7-8E0254A13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Anchor pseudo class: lớp ảo </a:t>
            </a:r>
            <a:r>
              <a:rPr lang="vi-VN" altLang="en-US"/>
              <a:t>đị</a:t>
            </a:r>
            <a:r>
              <a:rPr lang="en-US" altLang="en-US"/>
              <a:t>nh nghĩa style cho các trạng thái link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Có 4 trạng thái link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link: link ch</a:t>
            </a:r>
            <a:r>
              <a:rPr lang="vi-VN" altLang="en-US"/>
              <a:t>ư</a:t>
            </a:r>
            <a:r>
              <a:rPr lang="en-US" altLang="en-US"/>
              <a:t>a </a:t>
            </a:r>
            <a:r>
              <a:rPr lang="vi-VN" altLang="en-US"/>
              <a:t>đượ</a:t>
            </a:r>
            <a:r>
              <a:rPr lang="en-US" altLang="en-US"/>
              <a:t>c mở (unvisited link)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visited: link </a:t>
            </a:r>
            <a:r>
              <a:rPr lang="vi-VN" altLang="en-US"/>
              <a:t>đã</a:t>
            </a:r>
            <a:r>
              <a:rPr lang="en-US" altLang="en-US"/>
              <a:t> </a:t>
            </a:r>
            <a:r>
              <a:rPr lang="vi-VN" altLang="en-US"/>
              <a:t>đượ</a:t>
            </a:r>
            <a:r>
              <a:rPr lang="en-US" altLang="en-US"/>
              <a:t>c mở (visited link)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hover: link </a:t>
            </a:r>
            <a:r>
              <a:rPr lang="vi-VN" altLang="en-US"/>
              <a:t>đ</a:t>
            </a:r>
            <a:r>
              <a:rPr lang="en-US" altLang="en-US"/>
              <a:t>ang rê chuột bên trên (mouse over link)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active: link </a:t>
            </a:r>
            <a:r>
              <a:rPr lang="vi-VN" altLang="en-US"/>
              <a:t>đã</a:t>
            </a:r>
            <a:r>
              <a:rPr lang="en-US" altLang="en-US"/>
              <a:t> </a:t>
            </a:r>
            <a:r>
              <a:rPr lang="vi-VN" altLang="en-US"/>
              <a:t>đượ</a:t>
            </a:r>
            <a:r>
              <a:rPr lang="en-US" altLang="en-US"/>
              <a:t>c chọn (selected link)</a:t>
            </a:r>
          </a:p>
          <a:p>
            <a:pPr lvl="1"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132AE-7884-43F0-A4A1-95B4E82CBB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15C691A-C2D4-41D0-8F96-62C615CC13B1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E0C00D1-0297-4832-8BD7-5A412152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Class Selector – Anchor</a:t>
            </a:r>
          </a:p>
        </p:txBody>
      </p:sp>
    </p:spTree>
    <p:extLst>
      <p:ext uri="{BB962C8B-B14F-4D97-AF65-F5344CB8AC3E}">
        <p14:creationId xmlns:p14="http://schemas.microsoft.com/office/powerpoint/2010/main" val="3703073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ontent Placeholder 2">
            <a:extLst>
              <a:ext uri="{FF2B5EF4-FFF2-40B4-BE49-F238E27FC236}">
                <a16:creationId xmlns:a16="http://schemas.microsoft.com/office/drawing/2014/main" id="{C5DBD72D-0E8B-4FBF-AFF6-12A5831D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spcBef>
                <a:spcPct val="0"/>
              </a:spcBef>
            </a:pPr>
            <a:endParaRPr lang="en-US" altLang="en-US"/>
          </a:p>
        </p:txBody>
      </p:sp>
      <p:pic>
        <p:nvPicPr>
          <p:cNvPr id="41987" name="Picture 2">
            <a:extLst>
              <a:ext uri="{FF2B5EF4-FFF2-40B4-BE49-F238E27FC236}">
                <a16:creationId xmlns:a16="http://schemas.microsoft.com/office/drawing/2014/main" id="{147E56BE-4078-4AA5-8E9D-957D6791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76401"/>
            <a:ext cx="70866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9BB5A-DEBF-4DD3-974E-8DF7039FB3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3A9CEFE-0DD4-457C-A561-F268E21D2A58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7DB5A77-3DDD-4B85-8609-0AA73FB6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Class Selector – Anchor</a:t>
            </a:r>
          </a:p>
        </p:txBody>
      </p:sp>
    </p:spTree>
    <p:extLst>
      <p:ext uri="{BB962C8B-B14F-4D97-AF65-F5344CB8AC3E}">
        <p14:creationId xmlns:p14="http://schemas.microsoft.com/office/powerpoint/2010/main" val="1573286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2">
            <a:extLst>
              <a:ext uri="{FF2B5EF4-FFF2-40B4-BE49-F238E27FC236}">
                <a16:creationId xmlns:a16="http://schemas.microsoft.com/office/drawing/2014/main" id="{2F1BEF0B-F2B8-46B0-AD5B-BB2CE6361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Kết hợp css class và pseudo class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4BF4177C-0D45-4AF1-9682-2836AAA71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057401"/>
            <a:ext cx="8001000" cy="437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202DA-17F9-46A5-A7B5-80A5C502A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F168F5-A14E-420A-933E-6BED110760F0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498D9ED-751B-4891-89B1-F37A9A277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Class Selector – Anchor</a:t>
            </a:r>
          </a:p>
        </p:txBody>
      </p:sp>
    </p:spTree>
    <p:extLst>
      <p:ext uri="{BB962C8B-B14F-4D97-AF65-F5344CB8AC3E}">
        <p14:creationId xmlns:p14="http://schemas.microsoft.com/office/powerpoint/2010/main" val="38322216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B274DD1D-F2F4-433A-B983-F709DA6BC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:focus pseudo class: lớp ảo </a:t>
            </a:r>
            <a:r>
              <a:rPr lang="vi-VN" altLang="en-US"/>
              <a:t>đị</a:t>
            </a:r>
            <a:r>
              <a:rPr lang="en-US" altLang="en-US"/>
              <a:t>nh nghĩa style của phần tử khi phần tử </a:t>
            </a:r>
            <a:r>
              <a:rPr lang="vi-VN" altLang="en-US"/>
              <a:t>đ</a:t>
            </a:r>
            <a:r>
              <a:rPr lang="en-US" altLang="en-US"/>
              <a:t>ang focus</a:t>
            </a:r>
          </a:p>
        </p:txBody>
      </p:sp>
      <p:pic>
        <p:nvPicPr>
          <p:cNvPr id="44035" name="Picture 2">
            <a:extLst>
              <a:ext uri="{FF2B5EF4-FFF2-40B4-BE49-F238E27FC236}">
                <a16:creationId xmlns:a16="http://schemas.microsoft.com/office/drawing/2014/main" id="{5B0F59C5-5A24-4522-9938-79F202C4C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505201"/>
            <a:ext cx="33337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61CCB-8F06-4797-9F25-85F0C4384C60}"/>
              </a:ext>
            </a:extLst>
          </p:cNvPr>
          <p:cNvSpPr txBox="1"/>
          <p:nvPr/>
        </p:nvSpPr>
        <p:spPr>
          <a:xfrm>
            <a:off x="6781800" y="3657601"/>
            <a:ext cx="2971800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/>
              <a:t>Link sẽ chuyển sang màu xanh lá cây khi focus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85F683B-AC60-4412-B3DD-D13843292997}"/>
              </a:ext>
            </a:extLst>
          </p:cNvPr>
          <p:cNvCxnSpPr/>
          <p:nvPr/>
        </p:nvCxnSpPr>
        <p:spPr>
          <a:xfrm rot="10800000" flipV="1">
            <a:off x="5943600" y="3962400"/>
            <a:ext cx="7620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2DF8B5-607D-4DA7-BC1D-1C5A1C3BE5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3EFFC5-245F-415A-B58D-D4E067486CD8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2F769C-055C-4D3A-B4FA-504C58A83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Class Selector – focus</a:t>
            </a:r>
          </a:p>
        </p:txBody>
      </p:sp>
    </p:spTree>
    <p:extLst>
      <p:ext uri="{BB962C8B-B14F-4D97-AF65-F5344CB8AC3E}">
        <p14:creationId xmlns:p14="http://schemas.microsoft.com/office/powerpoint/2010/main" val="3975823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ontent Placeholder 2">
            <a:extLst>
              <a:ext uri="{FF2B5EF4-FFF2-40B4-BE49-F238E27FC236}">
                <a16:creationId xmlns:a16="http://schemas.microsoft.com/office/drawing/2014/main" id="{60E51879-A82E-416F-8F40-9E9ED2014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:lang pseudo class: cho phép </a:t>
            </a:r>
            <a:r>
              <a:rPr lang="vi-VN" altLang="en-US"/>
              <a:t>đị</a:t>
            </a:r>
            <a:r>
              <a:rPr lang="en-US" altLang="en-US"/>
              <a:t>nh nghĩa style ngôn ngữ khác nhau trong tài liệu</a:t>
            </a:r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4EB2E8F6-F9AE-4832-B0E1-C57580B6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124200"/>
            <a:ext cx="79121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>
            <a:extLst>
              <a:ext uri="{FF2B5EF4-FFF2-40B4-BE49-F238E27FC236}">
                <a16:creationId xmlns:a16="http://schemas.microsoft.com/office/drawing/2014/main" id="{AA99A699-74E8-4B21-AB3C-0020B853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1" y="3200400"/>
            <a:ext cx="4943475" cy="2667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64C80-9EC4-4504-9E4C-36825F3A5C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61A29F4-9E5E-4757-AF5D-11CD7F57A0B6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FB099FD-C79E-4BDE-853F-155968A52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Class Selector – lang</a:t>
            </a:r>
          </a:p>
        </p:txBody>
      </p:sp>
    </p:spTree>
    <p:extLst>
      <p:ext uri="{BB962C8B-B14F-4D97-AF65-F5344CB8AC3E}">
        <p14:creationId xmlns:p14="http://schemas.microsoft.com/office/powerpoint/2010/main" val="512773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825A9687-5637-43DF-ADCA-73D3F568B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Bổ sung một số hiệu ứng </a:t>
            </a:r>
            <a:r>
              <a:rPr lang="vi-VN" altLang="en-US"/>
              <a:t>đặ</a:t>
            </a:r>
            <a:r>
              <a:rPr lang="en-US" altLang="en-US"/>
              <a:t>c biệt cho bộ chọn. Cho phép chọn và </a:t>
            </a:r>
            <a:r>
              <a:rPr lang="vi-VN" altLang="en-US"/>
              <a:t>đị</a:t>
            </a:r>
            <a:r>
              <a:rPr lang="en-US" altLang="en-US"/>
              <a:t>nh dạng cho các phần </a:t>
            </a:r>
            <a:r>
              <a:rPr lang="en-US" altLang="en-US">
                <a:solidFill>
                  <a:srgbClr val="FF0000"/>
                </a:solidFill>
              </a:rPr>
              <a:t>v</a:t>
            </a:r>
            <a:r>
              <a:rPr lang="vi-VN" altLang="en-US">
                <a:solidFill>
                  <a:srgbClr val="FF0000"/>
                </a:solidFill>
              </a:rPr>
              <a:t>ă</a:t>
            </a:r>
            <a:r>
              <a:rPr lang="en-US" altLang="en-US">
                <a:solidFill>
                  <a:srgbClr val="FF0000"/>
                </a:solidFill>
              </a:rPr>
              <a:t>n bản </a:t>
            </a:r>
            <a:r>
              <a:rPr lang="vi-VN" altLang="en-US">
                <a:solidFill>
                  <a:srgbClr val="FF0000"/>
                </a:solidFill>
              </a:rPr>
              <a:t>đặ</a:t>
            </a:r>
            <a:r>
              <a:rPr lang="en-US" altLang="en-US">
                <a:solidFill>
                  <a:srgbClr val="FF0000"/>
                </a:solidFill>
              </a:rPr>
              <a:t>c biệt</a:t>
            </a:r>
            <a:r>
              <a:rPr lang="en-US" altLang="en-US"/>
              <a:t> trong tài liệu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Cú pháp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Cú pháp của pseudo-element</a:t>
            </a:r>
          </a:p>
          <a:p>
            <a:pPr lvl="1" eaLnBrk="1" hangingPunct="1">
              <a:spcBef>
                <a:spcPct val="0"/>
              </a:spcBef>
            </a:pPr>
            <a:endParaRPr lang="en-US" altLang="en-US"/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Kết hợp CSS class với pseudo element</a:t>
            </a:r>
          </a:p>
        </p:txBody>
      </p:sp>
      <p:pic>
        <p:nvPicPr>
          <p:cNvPr id="46083" name="Picture 2">
            <a:extLst>
              <a:ext uri="{FF2B5EF4-FFF2-40B4-BE49-F238E27FC236}">
                <a16:creationId xmlns:a16="http://schemas.microsoft.com/office/drawing/2014/main" id="{3B53746D-869B-40AB-8A6B-202D104E4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267200"/>
            <a:ext cx="6191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3">
            <a:extLst>
              <a:ext uri="{FF2B5EF4-FFF2-40B4-BE49-F238E27FC236}">
                <a16:creationId xmlns:a16="http://schemas.microsoft.com/office/drawing/2014/main" id="{2AB8565B-345C-4A35-9D0F-4C59D2583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486400"/>
            <a:ext cx="78676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A3AFD-787B-492A-AB99-798B7F3917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79367E0-1ABE-4245-98C5-30012BE354D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39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2439224-D2D3-4FAA-AD7D-9E0C1F342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Element</a:t>
            </a:r>
          </a:p>
        </p:txBody>
      </p:sp>
    </p:spTree>
    <p:extLst>
      <p:ext uri="{BB962C8B-B14F-4D97-AF65-F5344CB8AC3E}">
        <p14:creationId xmlns:p14="http://schemas.microsoft.com/office/powerpoint/2010/main" val="2245207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2">
            <a:extLst>
              <a:ext uri="{FF2B5EF4-FFF2-40B4-BE49-F238E27FC236}">
                <a16:creationId xmlns:a16="http://schemas.microsoft.com/office/drawing/2014/main" id="{FC0A927C-2BF6-4DE0-8BFF-661C328AA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66800"/>
            <a:ext cx="8229600" cy="51054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Ba </a:t>
            </a:r>
            <a:r>
              <a:rPr lang="en-US" altLang="en-US" dirty="0" err="1"/>
              <a:t>cách</a:t>
            </a:r>
            <a:r>
              <a:rPr lang="en-US" altLang="en-US" dirty="0"/>
              <a:t> </a:t>
            </a:r>
            <a:r>
              <a:rPr lang="en-US" altLang="en-US" dirty="0" err="1"/>
              <a:t>áp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CSS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tài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endParaRPr lang="en-US" altLang="en-US" dirty="0"/>
          </a:p>
          <a:p>
            <a:pPr lvl="1" eaLnBrk="1" hangingPunct="1">
              <a:spcBef>
                <a:spcPct val="0"/>
              </a:spcBef>
            </a:pPr>
            <a:r>
              <a:rPr lang="en-US" altLang="en-US" b="1" dirty="0">
                <a:solidFill>
                  <a:srgbClr val="0070C0"/>
                </a:solidFill>
              </a:rPr>
              <a:t>Inline style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thuộc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style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thẻ</a:t>
            </a:r>
            <a:r>
              <a:rPr lang="en-US" altLang="en-US" dirty="0"/>
              <a:t> </a:t>
            </a:r>
            <a:r>
              <a:rPr lang="vi-VN" altLang="en-US" dirty="0"/>
              <a:t>để</a:t>
            </a:r>
            <a:r>
              <a:rPr lang="en-US" altLang="en-US" dirty="0"/>
              <a:t> </a:t>
            </a:r>
            <a:r>
              <a:rPr lang="vi-VN" altLang="en-US" dirty="0"/>
              <a:t>đị</a:t>
            </a:r>
            <a:r>
              <a:rPr lang="en-US" altLang="en-US" dirty="0" err="1"/>
              <a:t>nh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endParaRPr lang="en-US" altLang="en-US" dirty="0"/>
          </a:p>
          <a:p>
            <a:pPr lvl="1" eaLnBrk="1" hangingPunct="1">
              <a:spcBef>
                <a:spcPct val="0"/>
              </a:spcBef>
            </a:pPr>
            <a:r>
              <a:rPr lang="en-US" altLang="en-US" b="1" dirty="0">
                <a:solidFill>
                  <a:srgbClr val="0070C0"/>
                </a:solidFill>
              </a:rPr>
              <a:t>Internal style sheet</a:t>
            </a:r>
          </a:p>
          <a:p>
            <a:pPr lvl="2" eaLnBrk="1" hangingPunct="1">
              <a:spcBef>
                <a:spcPct val="0"/>
              </a:spcBef>
            </a:pPr>
            <a:r>
              <a:rPr lang="vi-VN" altLang="en-US" dirty="0"/>
              <a:t>Đị</a:t>
            </a:r>
            <a:r>
              <a:rPr lang="en-US" altLang="en-US" dirty="0" err="1"/>
              <a:t>nh</a:t>
            </a:r>
            <a:r>
              <a:rPr lang="en-US" altLang="en-US" dirty="0"/>
              <a:t> </a:t>
            </a:r>
            <a:r>
              <a:rPr lang="en-US" altLang="en-US" dirty="0" err="1"/>
              <a:t>nghĩa</a:t>
            </a:r>
            <a:r>
              <a:rPr lang="en-US" altLang="en-US" dirty="0"/>
              <a:t> style </a:t>
            </a:r>
            <a:r>
              <a:rPr lang="en-US" altLang="en-US" dirty="0" err="1"/>
              <a:t>bên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&lt;head&gt;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tài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endParaRPr lang="en-US" altLang="en-US" dirty="0"/>
          </a:p>
          <a:p>
            <a:pPr lvl="1" eaLnBrk="1" hangingPunct="1">
              <a:spcBef>
                <a:spcPct val="0"/>
              </a:spcBef>
            </a:pPr>
            <a:r>
              <a:rPr lang="en-US" altLang="en-US" b="1" dirty="0">
                <a:solidFill>
                  <a:srgbClr val="0070C0"/>
                </a:solidFill>
              </a:rPr>
              <a:t>External style sheet</a:t>
            </a:r>
          </a:p>
          <a:p>
            <a:pPr lvl="2" eaLnBrk="1" hangingPunct="1">
              <a:spcBef>
                <a:spcPct val="0"/>
              </a:spcBef>
            </a:pPr>
            <a:r>
              <a:rPr lang="en-US" altLang="en-US" dirty="0" err="1"/>
              <a:t>Liên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vi-VN" altLang="en-US" dirty="0"/>
              <a:t>đế</a:t>
            </a:r>
            <a:r>
              <a:rPr lang="en-US" altLang="en-US" dirty="0"/>
              <a:t>n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tin *.</a:t>
            </a:r>
            <a:r>
              <a:rPr lang="en-US" altLang="en-US" dirty="0" err="1"/>
              <a:t>css</a:t>
            </a:r>
            <a:r>
              <a:rPr lang="en-US" altLang="en-US" dirty="0"/>
              <a:t>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toàn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style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tài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1695-8984-41F1-A713-47559AB7AC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D76F5E-2A86-4602-AC0A-0841730D94A2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DE4A840-994D-4B1E-AD21-50EC6E60E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104230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54251E4C-2589-4DD9-A7BB-F6AF288B4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:first-letter pseudo element: phần tử mô tả cho ký tự </a:t>
            </a:r>
            <a:r>
              <a:rPr lang="vi-VN" altLang="en-US"/>
              <a:t>đầ</a:t>
            </a:r>
            <a:r>
              <a:rPr lang="en-US" altLang="en-US"/>
              <a:t>u tiên của paragraph.</a:t>
            </a:r>
          </a:p>
        </p:txBody>
      </p:sp>
      <p:pic>
        <p:nvPicPr>
          <p:cNvPr id="47107" name="Picture 3">
            <a:extLst>
              <a:ext uri="{FF2B5EF4-FFF2-40B4-BE49-F238E27FC236}">
                <a16:creationId xmlns:a16="http://schemas.microsoft.com/office/drawing/2014/main" id="{D98FDC2C-CEFE-4B3C-9A4C-2ED08A50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971801"/>
            <a:ext cx="6124575" cy="366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F9E7C195-785E-46C0-8584-2C1BECF5C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2819401"/>
            <a:ext cx="2857500" cy="5619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0426-18B6-4BBD-B78C-AC2F6C01F4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B710E28-10B2-4CAA-981D-C1102032E6FB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A18CAD-E29A-4CA6-AE83-8C1205D1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Element – first-letter</a:t>
            </a:r>
          </a:p>
        </p:txBody>
      </p:sp>
    </p:spTree>
    <p:extLst>
      <p:ext uri="{BB962C8B-B14F-4D97-AF65-F5344CB8AC3E}">
        <p14:creationId xmlns:p14="http://schemas.microsoft.com/office/powerpoint/2010/main" val="2641041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09704B55-95BB-4D1A-9C6E-130E3FA16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28700"/>
            <a:ext cx="8229600" cy="4800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thuộc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first-letter</a:t>
            </a:r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9D05AFA0-61DA-4A49-9862-E8620487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75248"/>
            <a:ext cx="31051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9E7F5-E7F4-4725-9692-BCA88E755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CD1ED68-AE5C-442C-9E73-E523DC8D3FE7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41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453147F-C513-4C43-9D23-3769A4CE1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Element – first-letter</a:t>
            </a:r>
          </a:p>
        </p:txBody>
      </p:sp>
    </p:spTree>
    <p:extLst>
      <p:ext uri="{BB962C8B-B14F-4D97-AF65-F5344CB8AC3E}">
        <p14:creationId xmlns:p14="http://schemas.microsoft.com/office/powerpoint/2010/main" val="4244614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2">
            <a:extLst>
              <a:ext uri="{FF2B5EF4-FFF2-40B4-BE49-F238E27FC236}">
                <a16:creationId xmlns:a16="http://schemas.microsoft.com/office/drawing/2014/main" id="{DE9F8832-2CF1-43FF-B6C4-F312173A9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Quy </a:t>
            </a:r>
            <a:r>
              <a:rPr lang="vi-VN" altLang="en-US"/>
              <a:t>đị</a:t>
            </a:r>
            <a:r>
              <a:rPr lang="en-US" altLang="en-US"/>
              <a:t>nh </a:t>
            </a:r>
            <a:r>
              <a:rPr lang="vi-VN" altLang="en-US"/>
              <a:t>đị</a:t>
            </a:r>
            <a:r>
              <a:rPr lang="en-US" altLang="en-US"/>
              <a:t>nh style cho dòng </a:t>
            </a:r>
            <a:r>
              <a:rPr lang="vi-VN" altLang="en-US"/>
              <a:t>đầ</a:t>
            </a:r>
            <a:r>
              <a:rPr lang="en-US" altLang="en-US"/>
              <a:t>u tiên</a:t>
            </a:r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53615B66-3164-454A-9C29-2831B70E5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1"/>
            <a:ext cx="67627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>
            <a:extLst>
              <a:ext uri="{FF2B5EF4-FFF2-40B4-BE49-F238E27FC236}">
                <a16:creationId xmlns:a16="http://schemas.microsoft.com/office/drawing/2014/main" id="{23E739C6-63F9-439D-8156-5C3F4C132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6201" y="2286000"/>
            <a:ext cx="26384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B1403-8B14-45BA-98CD-25C3FE20E1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AFDE658-C5B0-421C-AFA9-C68DC13789CC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6464EDF-A25D-4746-8504-D8FF37D3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Element – first-line</a:t>
            </a:r>
          </a:p>
        </p:txBody>
      </p:sp>
    </p:spTree>
    <p:extLst>
      <p:ext uri="{BB962C8B-B14F-4D97-AF65-F5344CB8AC3E}">
        <p14:creationId xmlns:p14="http://schemas.microsoft.com/office/powerpoint/2010/main" val="20348469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94917742-99EE-4C35-853A-7168F10D8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371600"/>
            <a:ext cx="8229600" cy="4800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Các thuộc tính của first-line</a:t>
            </a:r>
          </a:p>
        </p:txBody>
      </p:sp>
      <p:pic>
        <p:nvPicPr>
          <p:cNvPr id="50179" name="Picture 2">
            <a:extLst>
              <a:ext uri="{FF2B5EF4-FFF2-40B4-BE49-F238E27FC236}">
                <a16:creationId xmlns:a16="http://schemas.microsoft.com/office/drawing/2014/main" id="{0A411157-2866-43D3-BB9B-7D0D10AC7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286000"/>
            <a:ext cx="3181350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85B904-DDF7-4A4C-946F-6B7AD20D3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9AF70A8-BDB9-4A38-A3F2-20DED0C1EF2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0FEDAEC-52C3-4DB8-9B1C-01561F383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Element – first-line</a:t>
            </a:r>
          </a:p>
        </p:txBody>
      </p:sp>
    </p:spTree>
    <p:extLst>
      <p:ext uri="{BB962C8B-B14F-4D97-AF65-F5344CB8AC3E}">
        <p14:creationId xmlns:p14="http://schemas.microsoft.com/office/powerpoint/2010/main" val="1067303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Content Placeholder 2">
            <a:extLst>
              <a:ext uri="{FF2B5EF4-FFF2-40B4-BE49-F238E27FC236}">
                <a16:creationId xmlns:a16="http://schemas.microsoft.com/office/drawing/2014/main" id="{680C3F53-2D31-4D54-A7B9-760AD8538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Chèn nội dung phía tr</a:t>
            </a:r>
            <a:r>
              <a:rPr lang="vi-VN" altLang="en-US"/>
              <a:t>ướ</a:t>
            </a:r>
            <a:r>
              <a:rPr lang="en-US" altLang="en-US"/>
              <a:t>c nội dung của một thành phần</a:t>
            </a:r>
          </a:p>
        </p:txBody>
      </p:sp>
      <p:pic>
        <p:nvPicPr>
          <p:cNvPr id="51203" name="Picture 3">
            <a:extLst>
              <a:ext uri="{FF2B5EF4-FFF2-40B4-BE49-F238E27FC236}">
                <a16:creationId xmlns:a16="http://schemas.microsoft.com/office/drawing/2014/main" id="{4DF3F78D-A471-41B6-A62C-83CCB26F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48001"/>
            <a:ext cx="5924550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4">
            <a:extLst>
              <a:ext uri="{FF2B5EF4-FFF2-40B4-BE49-F238E27FC236}">
                <a16:creationId xmlns:a16="http://schemas.microsoft.com/office/drawing/2014/main" id="{7209F630-515C-48EF-863C-C0F0890EE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2209801"/>
            <a:ext cx="41433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49FAE-60C9-442D-AC4D-9AAFB68E30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232E080-F9A0-4848-A0A5-D860BB784D18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2B9336D-FD02-48A9-9B3F-401963A0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Element – before</a:t>
            </a:r>
          </a:p>
        </p:txBody>
      </p:sp>
    </p:spTree>
    <p:extLst>
      <p:ext uri="{BB962C8B-B14F-4D97-AF65-F5344CB8AC3E}">
        <p14:creationId xmlns:p14="http://schemas.microsoft.com/office/powerpoint/2010/main" val="2086355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3">
            <a:extLst>
              <a:ext uri="{FF2B5EF4-FFF2-40B4-BE49-F238E27FC236}">
                <a16:creationId xmlns:a16="http://schemas.microsoft.com/office/drawing/2014/main" id="{347D8A19-7859-4494-9D4E-4B7057E7C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743201"/>
            <a:ext cx="595312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5649D8A0-63CA-4121-B594-429057B73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Chèn nội dung phía sau nội dung của một thành phần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FD920A7E-BB71-40B7-9DF8-2FCFA351E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286000"/>
            <a:ext cx="4019668" cy="1447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E8C64-F3A3-41CF-9337-1F4D13858E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267D9A-C509-441E-9CE9-ED149810F1FD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2F8F91-A6CD-41C1-9EB5-C5AF26B2C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Pseudo Element – after</a:t>
            </a:r>
          </a:p>
        </p:txBody>
      </p:sp>
    </p:spTree>
    <p:extLst>
      <p:ext uri="{BB962C8B-B14F-4D97-AF65-F5344CB8AC3E}">
        <p14:creationId xmlns:p14="http://schemas.microsoft.com/office/powerpoint/2010/main" val="3381862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2">
            <a:extLst>
              <a:ext uri="{FF2B5EF4-FFF2-40B4-BE49-F238E27FC236}">
                <a16:creationId xmlns:a16="http://schemas.microsoft.com/office/drawing/2014/main" id="{306F223D-0302-4C1F-80A9-F67A66A4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066800"/>
            <a:ext cx="8229600" cy="52578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pic>
        <p:nvPicPr>
          <p:cNvPr id="53251" name="Picture 1">
            <a:extLst>
              <a:ext uri="{FF2B5EF4-FFF2-40B4-BE49-F238E27FC236}">
                <a16:creationId xmlns:a16="http://schemas.microsoft.com/office/drawing/2014/main" id="{D0569AA2-4C81-48AB-9002-8FE47930E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057401"/>
            <a:ext cx="80772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8EA26-7603-4142-92D6-64FD23F28F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03F4C1-B64F-44B0-8F97-4F9FDE333868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8D5D3D-A415-44D4-9ABA-8F28E8F7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Đơ</a:t>
            </a:r>
            <a:r>
              <a:rPr lang="en-US"/>
              <a:t>n vị </a:t>
            </a:r>
            <a:r>
              <a:rPr lang="vi-VN"/>
              <a:t>đ</a:t>
            </a:r>
            <a:r>
              <a:rPr lang="en-US"/>
              <a:t>o l</a:t>
            </a:r>
            <a:r>
              <a:rPr lang="vi-VN"/>
              <a:t>ườ</a:t>
            </a:r>
            <a:r>
              <a:rPr lang="en-US"/>
              <a:t>ng CSS</a:t>
            </a:r>
          </a:p>
        </p:txBody>
      </p:sp>
    </p:spTree>
    <p:extLst>
      <p:ext uri="{BB962C8B-B14F-4D97-AF65-F5344CB8AC3E}">
        <p14:creationId xmlns:p14="http://schemas.microsoft.com/office/powerpoint/2010/main" val="1073405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Content Placeholder 2">
            <a:extLst>
              <a:ext uri="{FF2B5EF4-FFF2-40B4-BE49-F238E27FC236}">
                <a16:creationId xmlns:a16="http://schemas.microsoft.com/office/drawing/2014/main" id="{443183F0-4E51-48DA-B4A4-DA7525581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14400"/>
            <a:ext cx="8229600" cy="4953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vi-VN" altLang="en-US" dirty="0"/>
              <a:t>Đơ</a:t>
            </a:r>
            <a:r>
              <a:rPr lang="en-US" altLang="en-US" dirty="0"/>
              <a:t>n </a:t>
            </a:r>
            <a:r>
              <a:rPr lang="en-US" altLang="en-US" dirty="0" err="1"/>
              <a:t>vị</a:t>
            </a:r>
            <a:r>
              <a:rPr lang="en-US" altLang="en-US" dirty="0"/>
              <a:t> </a:t>
            </a:r>
            <a:r>
              <a:rPr lang="en-US" altLang="en-US" dirty="0" err="1"/>
              <a:t>màu</a:t>
            </a:r>
            <a:r>
              <a:rPr lang="en-US" altLang="en-US" dirty="0"/>
              <a:t> </a:t>
            </a:r>
            <a:r>
              <a:rPr lang="en-US" altLang="en-US" dirty="0" err="1"/>
              <a:t>sắc</a:t>
            </a:r>
            <a:endParaRPr lang="en-US" altLang="en-US" dirty="0"/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A07B6997-91DB-4C0F-886E-95D437D9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00200"/>
            <a:ext cx="7767638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3">
            <a:extLst>
              <a:ext uri="{FF2B5EF4-FFF2-40B4-BE49-F238E27FC236}">
                <a16:creationId xmlns:a16="http://schemas.microsoft.com/office/drawing/2014/main" id="{A78C67F3-A0E8-4C02-A5B7-86DB80B2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3657601"/>
            <a:ext cx="675322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21FBF-398A-44D1-AF1A-9E2E3EF867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DCD2B8B-9960-4CC4-8275-406798C04D5E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48790AB-E627-4FA9-BF38-58BCDD6A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Đơ</a:t>
            </a:r>
            <a:r>
              <a:rPr lang="en-US"/>
              <a:t>n vị </a:t>
            </a:r>
            <a:r>
              <a:rPr lang="vi-VN"/>
              <a:t>đ</a:t>
            </a:r>
            <a:r>
              <a:rPr lang="en-US"/>
              <a:t>o l</a:t>
            </a:r>
            <a:r>
              <a:rPr lang="vi-VN"/>
              <a:t>ườ</a:t>
            </a:r>
            <a:r>
              <a:rPr lang="en-US"/>
              <a:t>ng CSS</a:t>
            </a:r>
          </a:p>
        </p:txBody>
      </p:sp>
    </p:spTree>
    <p:extLst>
      <p:ext uri="{BB962C8B-B14F-4D97-AF65-F5344CB8AC3E}">
        <p14:creationId xmlns:p14="http://schemas.microsoft.com/office/powerpoint/2010/main" val="2953777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6CAC5C-0CEE-446F-92DD-93B12618F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 algn="just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HTML </a:t>
            </a:r>
            <a:r>
              <a:rPr lang="vi-VN" dirty="0"/>
              <a:t>đượ</a:t>
            </a:r>
            <a:r>
              <a:rPr lang="en-US" dirty="0"/>
              <a:t>c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(document tree)</a:t>
            </a:r>
          </a:p>
          <a:p>
            <a:pPr marL="274320" indent="-274320" algn="just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con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cha. Hay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cha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xuống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con.</a:t>
            </a:r>
          </a:p>
          <a:p>
            <a:pPr marL="274320" indent="-274320" algn="just">
              <a:buClr>
                <a:schemeClr val="accent3"/>
              </a:buClr>
              <a:buFont typeface="Wingdings 2"/>
              <a:buChar char=""/>
              <a:defRPr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endParaRPr lang="en-US" dirty="0"/>
          </a:p>
          <a:p>
            <a:pPr marL="640080" lvl="1" indent="-246888" algn="just">
              <a:buFont typeface="Wingdings 2"/>
              <a:buChar char=""/>
              <a:defRPr/>
            </a:pP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sắc</a:t>
            </a:r>
            <a:endParaRPr lang="en-US" dirty="0"/>
          </a:p>
          <a:p>
            <a:pPr marL="640080" lvl="1" indent="-246888" algn="just">
              <a:buFont typeface="Wingdings 2"/>
              <a:buChar char=""/>
              <a:defRPr/>
            </a:pPr>
            <a:r>
              <a:rPr lang="en-US" dirty="0"/>
              <a:t>Font</a:t>
            </a:r>
          </a:p>
          <a:p>
            <a:pPr marL="640080" lvl="1" indent="-246888" algn="just">
              <a:buFont typeface="Wingdings 2"/>
              <a:buChar char=""/>
              <a:defRPr/>
            </a:pPr>
            <a:r>
              <a:rPr lang="en-US" dirty="0" err="1"/>
              <a:t>Canh</a:t>
            </a:r>
            <a:r>
              <a:rPr lang="en-US" dirty="0"/>
              <a:t> </a:t>
            </a:r>
            <a:r>
              <a:rPr lang="en-US" dirty="0" err="1"/>
              <a:t>lề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E3729-6E2E-46D9-8956-B9F5F1F65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Kế thừa thuộc tính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DF376-8773-4EB2-B574-DEF95366AC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2CEE03-A2A1-4FBB-9D17-83AB20ACA0F3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947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Content Placeholder 1">
            <a:extLst>
              <a:ext uri="{FF2B5EF4-FFF2-40B4-BE49-F238E27FC236}">
                <a16:creationId xmlns:a16="http://schemas.microsoft.com/office/drawing/2014/main" id="{1ABBD607-FCDD-43E4-8C59-4BAD9AEC3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B82697-EC71-44D2-973B-EFA6EC06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Kế thừa thuộc tính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2FE47-F171-49BC-B0AC-D0944902F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8496E0-B656-4641-9D26-D65C70EB8F55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49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56325" name="Picture 3">
            <a:extLst>
              <a:ext uri="{FF2B5EF4-FFF2-40B4-BE49-F238E27FC236}">
                <a16:creationId xmlns:a16="http://schemas.microsoft.com/office/drawing/2014/main" id="{5E50DEC6-2A0E-4C5B-977C-56BFBE24A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219200"/>
            <a:ext cx="48672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461E52F-A94D-43B8-B338-3726ADE3A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352800"/>
            <a:ext cx="3533775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rved Down Arrow 6">
            <a:extLst>
              <a:ext uri="{FF2B5EF4-FFF2-40B4-BE49-F238E27FC236}">
                <a16:creationId xmlns:a16="http://schemas.microsoft.com/office/drawing/2014/main" id="{7865ED39-51F6-45E3-BACC-C80470E6CE11}"/>
              </a:ext>
            </a:extLst>
          </p:cNvPr>
          <p:cNvSpPr/>
          <p:nvPr/>
        </p:nvSpPr>
        <p:spPr>
          <a:xfrm rot="2073057">
            <a:off x="6707568" y="2503832"/>
            <a:ext cx="1447800" cy="457200"/>
          </a:xfrm>
          <a:prstGeom prst="curved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>
            <a:extLst>
              <a:ext uri="{FF2B5EF4-FFF2-40B4-BE49-F238E27FC236}">
                <a16:creationId xmlns:a16="http://schemas.microsoft.com/office/drawing/2014/main" id="{8C3CFD8D-71A7-4E63-BD50-77CBF7E09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990601"/>
            <a:ext cx="8229600" cy="4754563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b="1">
                <a:solidFill>
                  <a:srgbClr val="0070C0"/>
                </a:solidFill>
              </a:rPr>
              <a:t>Inline style</a:t>
            </a:r>
            <a:r>
              <a:rPr lang="en-US" altLang="en-US"/>
              <a:t>: là cách dùng style ngay trong câu lệnh, bổ sung thêm thuộc tính style vào sau một phần tử HTML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A89872-BEFA-49A6-B518-ABBAB2F7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Áp dụng CSS vào trang HTML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A52BC-D7D4-4449-BB23-87C06C8039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0CCB42D-61C9-45D6-A697-A9CA434D6392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1BAD55EA-B327-428A-A1DD-F71D72259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2895601"/>
            <a:ext cx="6477000" cy="151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439863" indent="-143986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3663"/>
              </a:lnSpc>
            </a:pPr>
            <a:r>
              <a:rPr lang="en-US" altLang="en-US">
                <a:solidFill>
                  <a:srgbClr val="000000"/>
                </a:solidFill>
                <a:latin typeface="Arial Italic" panose="020B0604020202090204" pitchFamily="34" charset="0"/>
              </a:rPr>
              <a:t>&lt;thẻ</a:t>
            </a:r>
            <a:r>
              <a:rPr lang="en-US" altLang="en-US">
                <a:solidFill>
                  <a:srgbClr val="3333CC"/>
                </a:solidFill>
                <a:latin typeface="Arial Italic" panose="020B0604020202090204" pitchFamily="34" charset="0"/>
              </a:rPr>
              <a:t> style</a:t>
            </a:r>
            <a:r>
              <a:rPr lang="en-US" altLang="en-US">
                <a:solidFill>
                  <a:srgbClr val="009900"/>
                </a:solidFill>
                <a:latin typeface="Arial Italic" panose="020B0604020202090204" pitchFamily="34" charset="0"/>
              </a:rPr>
              <a:t>=“thuộc tính:giá trị; thuộc tính:giá trị;….”</a:t>
            </a:r>
            <a:r>
              <a:rPr lang="en-US" altLang="en-US">
                <a:solidFill>
                  <a:srgbClr val="000000"/>
                </a:solidFill>
                <a:latin typeface="Arial Italic" panose="020B0604020202090204" pitchFamily="34" charset="0"/>
              </a:rPr>
              <a:t>&gt; </a:t>
            </a:r>
          </a:p>
          <a:p>
            <a:pPr algn="just" eaLnBrk="1" hangingPunct="1">
              <a:lnSpc>
                <a:spcPts val="3663"/>
              </a:lnSpc>
            </a:pPr>
            <a:r>
              <a:rPr lang="en-US" altLang="en-US">
                <a:solidFill>
                  <a:srgbClr val="000000"/>
                </a:solidFill>
                <a:latin typeface="Arial Italic" panose="020B0604020202090204" pitchFamily="34" charset="0"/>
              </a:rPr>
              <a:t>	</a:t>
            </a:r>
            <a:r>
              <a:rPr lang="en-US" altLang="en-US">
                <a:solidFill>
                  <a:srgbClr val="0065FF"/>
                </a:solidFill>
                <a:latin typeface="Arial Italic" panose="020B0604020202090204" pitchFamily="34" charset="0"/>
              </a:rPr>
              <a:t>Nội dung</a:t>
            </a:r>
          </a:p>
          <a:p>
            <a:pPr algn="just" eaLnBrk="1" hangingPunct="1">
              <a:lnSpc>
                <a:spcPts val="3663"/>
              </a:lnSpc>
            </a:pPr>
            <a:r>
              <a:rPr lang="en-US" altLang="en-US">
                <a:solidFill>
                  <a:srgbClr val="000000"/>
                </a:solidFill>
                <a:latin typeface="Arial Italic" panose="020B0604020202090204" pitchFamily="34" charset="0"/>
              </a:rPr>
              <a:t>&lt;/thẻ</a:t>
            </a:r>
            <a:r>
              <a:rPr lang="en-US" altLang="en-US">
                <a:solidFill>
                  <a:srgbClr val="3333CC"/>
                </a:solidFill>
                <a:latin typeface="Arial Italic" panose="020B0604020202090204" pitchFamily="34" charset="0"/>
              </a:rPr>
              <a:t> &gt;</a:t>
            </a:r>
            <a:r>
              <a:rPr lang="en-US" altLang="en-US">
                <a:solidFill>
                  <a:srgbClr val="0065FF"/>
                </a:solidFill>
                <a:latin typeface="Arial Italic" panose="020B0604020202090204" pitchFamily="34" charset="0"/>
              </a:rPr>
              <a:t>  </a:t>
            </a:r>
          </a:p>
        </p:txBody>
      </p:sp>
      <p:sp>
        <p:nvSpPr>
          <p:cNvPr id="11270" name="TextBox 7">
            <a:extLst>
              <a:ext uri="{FF2B5EF4-FFF2-40B4-BE49-F238E27FC236}">
                <a16:creationId xmlns:a16="http://schemas.microsoft.com/office/drawing/2014/main" id="{13979B40-AEAA-4F88-955B-618D6AF41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5029200"/>
            <a:ext cx="7467600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3000"/>
              </a:lnSpc>
            </a:pPr>
            <a:r>
              <a:rPr lang="vi-VN" altLang="en-US" sz="2000">
                <a:solidFill>
                  <a:srgbClr val="000000"/>
                </a:solidFill>
                <a:latin typeface="Arial Italic" panose="020B0604020202090204" pitchFamily="34" charset="0"/>
                <a:ea typeface="Arial Italic" panose="020B0604020202090204" pitchFamily="34" charset="0"/>
                <a:cs typeface="Arial Italic" panose="020B0604020202090204" pitchFamily="34" charset="0"/>
              </a:rPr>
              <a:t>&lt;b </a:t>
            </a:r>
            <a:r>
              <a:rPr lang="vi-VN" altLang="en-US" sz="2000">
                <a:solidFill>
                  <a:srgbClr val="3333CC"/>
                </a:solidFill>
                <a:latin typeface="Arial Italic" panose="020B0604020202090204" pitchFamily="34" charset="0"/>
                <a:ea typeface="Arial Italic" panose="020B0604020202090204" pitchFamily="34" charset="0"/>
                <a:cs typeface="Arial Italic" panose="020B0604020202090204" pitchFamily="34" charset="0"/>
              </a:rPr>
              <a:t>style=</a:t>
            </a:r>
            <a:r>
              <a:rPr lang="vi-VN" altLang="en-US" sz="2000">
                <a:solidFill>
                  <a:srgbClr val="009900"/>
                </a:solidFill>
                <a:latin typeface="Arial Italic" panose="020B0604020202090204" pitchFamily="34" charset="0"/>
                <a:ea typeface="Arial Italic" panose="020B0604020202090204" pitchFamily="34" charset="0"/>
                <a:cs typeface="Arial Italic" panose="020B0604020202090204" pitchFamily="34" charset="0"/>
              </a:rPr>
              <a:t>"color:navy;"</a:t>
            </a:r>
            <a:r>
              <a:rPr lang="vi-VN" altLang="en-US" sz="2000">
                <a:solidFill>
                  <a:srgbClr val="000000"/>
                </a:solidFill>
                <a:latin typeface="Arial Italic" panose="020B0604020202090204" pitchFamily="34" charset="0"/>
                <a:ea typeface="Arial Italic" panose="020B0604020202090204" pitchFamily="34" charset="0"/>
                <a:cs typeface="Arial Italic" panose="020B0604020202090204" pitchFamily="34" charset="0"/>
              </a:rPr>
              <a:t>&gt;</a:t>
            </a:r>
            <a:r>
              <a:rPr lang="vi-VN" altLang="en-US" sz="2000">
                <a:solidFill>
                  <a:srgbClr val="0065FF"/>
                </a:solidFill>
                <a:latin typeface="Arial Italic" panose="020B0604020202090204" pitchFamily="34" charset="0"/>
                <a:ea typeface="Arial Italic" panose="020B0604020202090204" pitchFamily="34" charset="0"/>
                <a:cs typeface="Arial Italic" panose="020B0604020202090204" pitchFamily="34" charset="0"/>
              </a:rPr>
              <a:t>Màu xanh nước biển.</a:t>
            </a:r>
            <a:r>
              <a:rPr lang="vi-VN" altLang="en-US" sz="2000">
                <a:solidFill>
                  <a:srgbClr val="000000"/>
                </a:solidFill>
                <a:latin typeface="Arial Italic" panose="020B0604020202090204" pitchFamily="34" charset="0"/>
                <a:ea typeface="Arial Italic" panose="020B0604020202090204" pitchFamily="34" charset="0"/>
                <a:cs typeface="Arial Italic" panose="020B0604020202090204" pitchFamily="34" charset="0"/>
              </a:rPr>
              <a:t>&lt;/b&gt; </a:t>
            </a:r>
            <a:endParaRPr lang="en-US" altLang="en-US" sz="2000">
              <a:solidFill>
                <a:srgbClr val="000000"/>
              </a:solidFill>
              <a:latin typeface="Arial Italic" panose="020B0604020202090204" pitchFamily="34" charset="0"/>
              <a:ea typeface="Arial Italic" panose="020B0604020202090204" pitchFamily="34" charset="0"/>
              <a:cs typeface="Arial Italic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20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Content Placeholder 1">
            <a:extLst>
              <a:ext uri="{FF2B5EF4-FFF2-40B4-BE49-F238E27FC236}">
                <a16:creationId xmlns:a16="http://schemas.microsoft.com/office/drawing/2014/main" id="{021C9138-14DD-48DF-9C64-F5572DA66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Các style có thể kế thừa từ phần tử cha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1A5994-999F-453B-ABF9-0285C7417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Kế thừa thuộc tính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7B387-6788-4CCA-937A-4EA5513B9E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22999FB-6D1B-48E6-9A9F-09C9DC0C4099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57349" name="Picture 2">
            <a:extLst>
              <a:ext uri="{FF2B5EF4-FFF2-40B4-BE49-F238E27FC236}">
                <a16:creationId xmlns:a16="http://schemas.microsoft.com/office/drawing/2014/main" id="{CABE32CD-D270-44FD-B97B-AD2F79672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4572000"/>
            <a:ext cx="46386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3">
            <a:extLst>
              <a:ext uri="{FF2B5EF4-FFF2-40B4-BE49-F238E27FC236}">
                <a16:creationId xmlns:a16="http://schemas.microsoft.com/office/drawing/2014/main" id="{87CB36FB-E3F6-4284-AFFA-9FF645899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43200"/>
            <a:ext cx="6019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E55175-7929-4853-A3CF-80DF7B928F9D}"/>
              </a:ext>
            </a:extLst>
          </p:cNvPr>
          <p:cNvCxnSpPr/>
          <p:nvPr/>
        </p:nvCxnSpPr>
        <p:spPr>
          <a:xfrm flipV="1">
            <a:off x="5791200" y="2286000"/>
            <a:ext cx="9144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A5B1109-2F3B-41D0-8ACD-E5EF32E3716C}"/>
              </a:ext>
            </a:extLst>
          </p:cNvPr>
          <p:cNvSpPr txBox="1"/>
          <p:nvPr/>
        </p:nvSpPr>
        <p:spPr>
          <a:xfrm>
            <a:off x="6705600" y="2057400"/>
            <a:ext cx="3962400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border &amp; padding</a:t>
            </a:r>
          </a:p>
        </p:txBody>
      </p:sp>
    </p:spTree>
    <p:extLst>
      <p:ext uri="{BB962C8B-B14F-4D97-AF65-F5344CB8AC3E}">
        <p14:creationId xmlns:p14="http://schemas.microsoft.com/office/powerpoint/2010/main" val="2136519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1">
            <a:extLst>
              <a:ext uri="{FF2B5EF4-FFF2-40B4-BE49-F238E27FC236}">
                <a16:creationId xmlns:a16="http://schemas.microsoft.com/office/drawing/2014/main" id="{2ED2B110-5B6A-4046-B0F3-722C8CD81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Ghi </a:t>
            </a:r>
            <a:r>
              <a:rPr lang="vi-VN" altLang="en-US"/>
              <a:t>đè</a:t>
            </a:r>
            <a:r>
              <a:rPr lang="en-US" altLang="en-US"/>
              <a:t> (over-ride) thuộc tính của phần tử cha (over-rule)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25EB23-9199-479F-8A0F-73361BC4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Kế thừa thuộc tính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DC226-6D6B-4384-B762-7900DF6341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615771-0332-4EAB-9C62-A7FFDD84A7A8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51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58373" name="Picture 2">
            <a:extLst>
              <a:ext uri="{FF2B5EF4-FFF2-40B4-BE49-F238E27FC236}">
                <a16:creationId xmlns:a16="http://schemas.microsoft.com/office/drawing/2014/main" id="{A8DD2BA1-FCF1-49D3-9535-0F378759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286001"/>
            <a:ext cx="6886575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3">
            <a:extLst>
              <a:ext uri="{FF2B5EF4-FFF2-40B4-BE49-F238E27FC236}">
                <a16:creationId xmlns:a16="http://schemas.microsoft.com/office/drawing/2014/main" id="{9033AC90-ED95-4794-81BE-5C59BD7A4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4572001"/>
            <a:ext cx="46386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496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">
            <a:extLst>
              <a:ext uri="{FF2B5EF4-FFF2-40B4-BE49-F238E27FC236}">
                <a16:creationId xmlns:a16="http://schemas.microsoft.com/office/drawing/2014/main" id="{CE3723BE-BCBE-4169-881D-78F50B3A7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Thuộc tính </a:t>
            </a:r>
            <a:r>
              <a:rPr lang="vi-VN" altLang="en-US"/>
              <a:t>đị</a:t>
            </a:r>
            <a:r>
              <a:rPr lang="en-US" altLang="en-US"/>
              <a:t>nh dạng font chữ, v</a:t>
            </a:r>
            <a:r>
              <a:rPr lang="vi-VN" altLang="en-US"/>
              <a:t>ă</a:t>
            </a:r>
            <a:r>
              <a:rPr lang="en-US" altLang="en-US"/>
              <a:t>n bản (font, text)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Thuộc tính </a:t>
            </a:r>
            <a:r>
              <a:rPr lang="vi-VN" altLang="en-US"/>
              <a:t>đị</a:t>
            </a:r>
            <a:r>
              <a:rPr lang="en-US" altLang="en-US"/>
              <a:t>nh dạng nền (background)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Mô hình hộp (box model)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Các thuộc tính </a:t>
            </a:r>
            <a:r>
              <a:rPr lang="vi-VN" altLang="en-US"/>
              <a:t>đị</a:t>
            </a:r>
            <a:r>
              <a:rPr lang="en-US" altLang="en-US"/>
              <a:t>nh margin, padding, border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Thuộc tính </a:t>
            </a:r>
            <a:r>
              <a:rPr lang="vi-VN" altLang="en-US"/>
              <a:t>đị</a:t>
            </a:r>
            <a:r>
              <a:rPr lang="en-US" altLang="en-US"/>
              <a:t>nh dạng cách hiển thị (display)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Thuộc tính xác </a:t>
            </a:r>
            <a:r>
              <a:rPr lang="vi-VN" altLang="en-US"/>
              <a:t>đị</a:t>
            </a:r>
            <a:r>
              <a:rPr lang="en-US" altLang="en-US"/>
              <a:t>nh vị trí (position)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CB501-7595-40AA-A638-C5C719250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Các nhóm thuộc tính trong CSS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1DF8F-E7C4-4C8E-8A5E-46E4D18580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2622FC6-D67B-4F6E-B371-48791DDED883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121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1">
            <a:extLst>
              <a:ext uri="{FF2B5EF4-FFF2-40B4-BE49-F238E27FC236}">
                <a16:creationId xmlns:a16="http://schemas.microsoft.com/office/drawing/2014/main" id="{7016441F-AAEA-4488-B429-AE0247E4C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Các loại font chữ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Font chữ có chân và font chữ không chân</a:t>
            </a:r>
          </a:p>
          <a:p>
            <a:pPr lvl="1" eaLnBrk="1" hangingPunct="1">
              <a:spcBef>
                <a:spcPct val="0"/>
              </a:spcBef>
            </a:pPr>
            <a:endParaRPr lang="en-US" altLang="en-US"/>
          </a:p>
          <a:p>
            <a:pPr lvl="1" eaLnBrk="1" hangingPunct="1">
              <a:spcBef>
                <a:spcPct val="0"/>
              </a:spcBef>
            </a:pPr>
            <a:endParaRPr lang="en-US" altLang="en-US"/>
          </a:p>
          <a:p>
            <a:pPr lvl="1" eaLnBrk="1" hangingPunct="1">
              <a:spcBef>
                <a:spcPct val="0"/>
              </a:spcBef>
            </a:pPr>
            <a:endParaRPr lang="en-US" altLang="en-US"/>
          </a:p>
          <a:p>
            <a:pPr lvl="1" eaLnBrk="1" hangingPunct="1">
              <a:spcBef>
                <a:spcPct val="0"/>
              </a:spcBef>
            </a:pPr>
            <a:r>
              <a:rPr lang="en-US" altLang="en-US"/>
              <a:t>Font chữ tỷ lệ hay font chữ </a:t>
            </a:r>
            <a:r>
              <a:rPr lang="vi-VN" altLang="en-US"/>
              <a:t>đề</a:t>
            </a:r>
            <a:r>
              <a:rPr lang="en-US" altLang="en-US"/>
              <a:t>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85A911-4BE0-429C-A3AD-5E2758716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Font chữ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84CC9-E914-41A4-83AA-2D40B127AB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35BC295-F1C9-4D48-AB29-ECDFA2292A2C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0421" name="Picture 2">
            <a:extLst>
              <a:ext uri="{FF2B5EF4-FFF2-40B4-BE49-F238E27FC236}">
                <a16:creationId xmlns:a16="http://schemas.microsoft.com/office/drawing/2014/main" id="{E9C9A047-06FC-45F4-A805-8816B9B0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514600"/>
            <a:ext cx="6153150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Picture 3">
            <a:extLst>
              <a:ext uri="{FF2B5EF4-FFF2-40B4-BE49-F238E27FC236}">
                <a16:creationId xmlns:a16="http://schemas.microsoft.com/office/drawing/2014/main" id="{AE856AAA-5054-46D4-B2E7-78BFFE124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4800600"/>
            <a:ext cx="6124575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949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Content Placeholder 1">
            <a:extLst>
              <a:ext uri="{FF2B5EF4-FFF2-40B4-BE49-F238E27FC236}">
                <a16:creationId xmlns:a16="http://schemas.microsoft.com/office/drawing/2014/main" id="{146CEF76-1C17-422E-AC28-A8B0DA97D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Font chữ dạng viết tay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Font chữ trang trí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FFEFD-F04F-4D9C-B3F6-F85047F13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F7AB9-D9DC-4029-B63B-E2539DA6AF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31EC65-3B43-434E-9344-A5E405BBF86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1445" name="Picture 2">
            <a:extLst>
              <a:ext uri="{FF2B5EF4-FFF2-40B4-BE49-F238E27FC236}">
                <a16:creationId xmlns:a16="http://schemas.microsoft.com/office/drawing/2014/main" id="{69F8E1A6-8923-4DB1-846B-867C2966F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86000"/>
            <a:ext cx="62865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3">
            <a:extLst>
              <a:ext uri="{FF2B5EF4-FFF2-40B4-BE49-F238E27FC236}">
                <a16:creationId xmlns:a16="http://schemas.microsoft.com/office/drawing/2014/main" id="{3C7548B1-263F-4975-BC42-52EEB852B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236" y="4231481"/>
            <a:ext cx="63436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5063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Content Placeholder 1">
            <a:extLst>
              <a:ext uri="{FF2B5EF4-FFF2-40B4-BE49-F238E27FC236}">
                <a16:creationId xmlns:a16="http://schemas.microsoft.com/office/drawing/2014/main" id="{8984ED5D-BE00-4F07-AC6D-1544326D0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12139E-4F35-4D0A-BC6E-ECFB3F42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font chữ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296CD-6B1B-4F00-993B-8CBD3798F4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59652E-498F-4ACB-AECE-A5D62DFCA7DA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2469" name="Picture 2">
            <a:extLst>
              <a:ext uri="{FF2B5EF4-FFF2-40B4-BE49-F238E27FC236}">
                <a16:creationId xmlns:a16="http://schemas.microsoft.com/office/drawing/2014/main" id="{3412D6B2-6C9F-4B51-B22B-3D646D07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981200"/>
            <a:ext cx="70770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403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Content Placeholder 1">
            <a:extLst>
              <a:ext uri="{FF2B5EF4-FFF2-40B4-BE49-F238E27FC236}">
                <a16:creationId xmlns:a16="http://schemas.microsoft.com/office/drawing/2014/main" id="{439232FE-04CE-4BCA-A55D-25FC2DCD5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903D45-D3E5-4F9F-8269-21A9BE6A0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font chữ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8F74D-D5CE-45E5-B341-7BC6D16191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7A8BF5-9F2E-4832-8E4E-BADCE411FD5E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3493" name="Picture 2">
            <a:extLst>
              <a:ext uri="{FF2B5EF4-FFF2-40B4-BE49-F238E27FC236}">
                <a16:creationId xmlns:a16="http://schemas.microsoft.com/office/drawing/2014/main" id="{1E60E8BA-B67C-4E55-A9C0-B67FDB017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05001"/>
            <a:ext cx="708660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1814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Content Placeholder 1">
            <a:extLst>
              <a:ext uri="{FF2B5EF4-FFF2-40B4-BE49-F238E27FC236}">
                <a16:creationId xmlns:a16="http://schemas.microsoft.com/office/drawing/2014/main" id="{0A4D0046-95F4-469E-B009-14C845BBD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AFC54-EDEF-4C7C-986A-EB8C2242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font chữ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EEE5B-9F60-4F32-8AF7-BFD4A91542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71EC91C-C64B-46DF-AFC6-B54723FFECCF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4517" name="Picture 2">
            <a:extLst>
              <a:ext uri="{FF2B5EF4-FFF2-40B4-BE49-F238E27FC236}">
                <a16:creationId xmlns:a16="http://schemas.microsoft.com/office/drawing/2014/main" id="{CEE37EA9-FAE0-424B-8A92-A6DC0EFD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86001"/>
            <a:ext cx="68580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938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Content Placeholder 1">
            <a:extLst>
              <a:ext uri="{FF2B5EF4-FFF2-40B4-BE49-F238E27FC236}">
                <a16:creationId xmlns:a16="http://schemas.microsoft.com/office/drawing/2014/main" id="{B8C49B93-D029-4FDD-B666-F5565D108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D63471-6CB6-4777-98D9-77ECC81F5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font chữ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35293-44D9-46C3-854E-9D22375C77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BD69CF-C39B-4C07-9C79-BEA8DFF94889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5541" name="Picture 2">
            <a:extLst>
              <a:ext uri="{FF2B5EF4-FFF2-40B4-BE49-F238E27FC236}">
                <a16:creationId xmlns:a16="http://schemas.microsoft.com/office/drawing/2014/main" id="{6606549E-B027-46EA-9A99-85F357725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057401"/>
            <a:ext cx="678180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4451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Content Placeholder 1">
            <a:extLst>
              <a:ext uri="{FF2B5EF4-FFF2-40B4-BE49-F238E27FC236}">
                <a16:creationId xmlns:a16="http://schemas.microsoft.com/office/drawing/2014/main" id="{51F899A3-0F1B-4D48-9533-B65FE61C6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786114-2829-4376-ABAF-FE84A5C57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v</a:t>
            </a:r>
            <a:r>
              <a:rPr lang="vi-VN"/>
              <a:t>ă</a:t>
            </a:r>
            <a:r>
              <a:rPr lang="en-US"/>
              <a:t>n bản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FC30A-EEE2-4F09-8630-4AE930D93E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3F2E14-B901-475F-A1BD-22BE285E96FC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59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6565" name="Picture 2">
            <a:extLst>
              <a:ext uri="{FF2B5EF4-FFF2-40B4-BE49-F238E27FC236}">
                <a16:creationId xmlns:a16="http://schemas.microsoft.com/office/drawing/2014/main" id="{E57F9B73-7A40-4B91-886A-A69F664AA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1981200"/>
            <a:ext cx="7058025" cy="421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510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>
            <a:extLst>
              <a:ext uri="{FF2B5EF4-FFF2-40B4-BE49-F238E27FC236}">
                <a16:creationId xmlns:a16="http://schemas.microsoft.com/office/drawing/2014/main" id="{6D72C17C-F7EB-45B2-9F53-C516E9C88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143000"/>
            <a:ext cx="8229600" cy="51054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Một inline style áp dụng cho bất cứ thẻ nào và chỉ có tác dụng trên chính thẻ </a:t>
            </a:r>
            <a:r>
              <a:rPr lang="vi-VN" altLang="en-US"/>
              <a:t>đó</a:t>
            </a:r>
            <a:r>
              <a:rPr lang="en-US" altLang="en-US"/>
              <a:t>!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Dùng inline style làm cho tài liệu rõ ràng h</a:t>
            </a:r>
            <a:r>
              <a:rPr lang="vi-VN" altLang="en-US"/>
              <a:t>ơ</a:t>
            </a:r>
            <a:r>
              <a:rPr lang="en-US" altLang="en-US"/>
              <a:t>n, nh</a:t>
            </a:r>
            <a:r>
              <a:rPr lang="vi-VN" altLang="en-US"/>
              <a:t>ư</a:t>
            </a:r>
            <a:r>
              <a:rPr lang="en-US" altLang="en-US"/>
              <a:t>ng cũng có thể dẫn </a:t>
            </a:r>
            <a:r>
              <a:rPr lang="vi-VN" altLang="en-US"/>
              <a:t>đế</a:t>
            </a:r>
            <a:r>
              <a:rPr lang="en-US" altLang="en-US"/>
              <a:t>n </a:t>
            </a:r>
            <a:r>
              <a:rPr lang="en-US" altLang="en-US">
                <a:solidFill>
                  <a:srgbClr val="FF0000"/>
                </a:solidFill>
              </a:rPr>
              <a:t>việc viết mã quá nhiều </a:t>
            </a:r>
            <a:r>
              <a:rPr lang="en-US" altLang="en-US"/>
              <a:t>và thiếu sự nhất quán trên toàn site!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Làm cho mã nguồn bị </a:t>
            </a:r>
            <a:r>
              <a:rPr lang="en-US" altLang="en-US">
                <a:solidFill>
                  <a:srgbClr val="FF0000"/>
                </a:solidFill>
              </a:rPr>
              <a:t>d</a:t>
            </a:r>
            <a:r>
              <a:rPr lang="vi-VN" altLang="en-US">
                <a:solidFill>
                  <a:srgbClr val="FF0000"/>
                </a:solidFill>
              </a:rPr>
              <a:t>ư</a:t>
            </a:r>
            <a:r>
              <a:rPr lang="en-US" altLang="en-US">
                <a:solidFill>
                  <a:srgbClr val="FF0000"/>
                </a:solidFill>
              </a:rPr>
              <a:t> thừa</a:t>
            </a:r>
            <a:r>
              <a:rPr lang="en-US" altLang="en-US"/>
              <a:t>, khó bảo trì!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78A80-10C0-494F-B92A-52D37F0717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CAAF2FB-1CF9-4CBA-8188-513492616852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BA67FB-26B6-4F96-923B-77FD8082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HTML</a:t>
            </a:r>
          </a:p>
        </p:txBody>
      </p:sp>
    </p:spTree>
    <p:extLst>
      <p:ext uri="{BB962C8B-B14F-4D97-AF65-F5344CB8AC3E}">
        <p14:creationId xmlns:p14="http://schemas.microsoft.com/office/powerpoint/2010/main" val="1492675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Content Placeholder 1">
            <a:extLst>
              <a:ext uri="{FF2B5EF4-FFF2-40B4-BE49-F238E27FC236}">
                <a16:creationId xmlns:a16="http://schemas.microsoft.com/office/drawing/2014/main" id="{8E32AB43-3455-44CE-AA7D-C5318EC64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58049-19C0-446C-89DE-68A6F8FF6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v</a:t>
            </a:r>
            <a:r>
              <a:rPr lang="vi-VN"/>
              <a:t>ă</a:t>
            </a:r>
            <a:r>
              <a:rPr lang="en-US"/>
              <a:t>n bản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DFE5D2-3E58-4CD7-ADF4-BCC4FC5913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C76480C-003C-4F01-8E18-669F40ACE620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7589" name="Picture 2">
            <a:extLst>
              <a:ext uri="{FF2B5EF4-FFF2-40B4-BE49-F238E27FC236}">
                <a16:creationId xmlns:a16="http://schemas.microsoft.com/office/drawing/2014/main" id="{487DA4C9-A415-4B88-BDC0-FE06EFAE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828800"/>
            <a:ext cx="70961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878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Content Placeholder 1">
            <a:extLst>
              <a:ext uri="{FF2B5EF4-FFF2-40B4-BE49-F238E27FC236}">
                <a16:creationId xmlns:a16="http://schemas.microsoft.com/office/drawing/2014/main" id="{95A4FA43-89E4-4794-81EA-8583984EE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DE9016-2E1C-473A-BBE2-AB20D1AA5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v</a:t>
            </a:r>
            <a:r>
              <a:rPr lang="vi-VN"/>
              <a:t>ă</a:t>
            </a:r>
            <a:r>
              <a:rPr lang="en-US"/>
              <a:t>n bản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C8EC3-85FA-44E4-A87E-5926A3F9D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753325-9CBC-4F46-A636-E6B74D1CF5B0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61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8613" name="Picture 2">
            <a:extLst>
              <a:ext uri="{FF2B5EF4-FFF2-40B4-BE49-F238E27FC236}">
                <a16:creationId xmlns:a16="http://schemas.microsoft.com/office/drawing/2014/main" id="{BCA9437A-BDEB-4FDB-961C-2556657A9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1905000"/>
            <a:ext cx="673417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2176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Content Placeholder 1">
            <a:extLst>
              <a:ext uri="{FF2B5EF4-FFF2-40B4-BE49-F238E27FC236}">
                <a16:creationId xmlns:a16="http://schemas.microsoft.com/office/drawing/2014/main" id="{2B5F4878-E767-4834-889A-6E48E9C9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AFC1E3-43AE-4D27-9B51-97B6B7FE4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nền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F8317-A331-4874-8BA1-F5F025AD6E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E97C646-F76E-4905-BB79-3794C91641F7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69637" name="Picture 2">
            <a:extLst>
              <a:ext uri="{FF2B5EF4-FFF2-40B4-BE49-F238E27FC236}">
                <a16:creationId xmlns:a16="http://schemas.microsoft.com/office/drawing/2014/main" id="{DC264D73-66C2-4B5E-842D-2E8ACE9B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0"/>
            <a:ext cx="710565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0299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Content Placeholder 1">
            <a:extLst>
              <a:ext uri="{FF2B5EF4-FFF2-40B4-BE49-F238E27FC236}">
                <a16:creationId xmlns:a16="http://schemas.microsoft.com/office/drawing/2014/main" id="{7696B3B2-EA1D-4DCC-A352-3CC3ED5CC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1C50C0-2EF9-4F93-99C2-CEDBE1E0C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nền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7CD9A-2FA0-4581-8D4D-D47620A2C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6293192-7DA8-41C2-9062-B6B1A78B066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70661" name="Picture 2">
            <a:extLst>
              <a:ext uri="{FF2B5EF4-FFF2-40B4-BE49-F238E27FC236}">
                <a16:creationId xmlns:a16="http://schemas.microsoft.com/office/drawing/2014/main" id="{D9710E4D-F2E5-4179-BB47-D365CB74F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1"/>
            <a:ext cx="710565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6427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Content Placeholder 1">
            <a:extLst>
              <a:ext uri="{FF2B5EF4-FFF2-40B4-BE49-F238E27FC236}">
                <a16:creationId xmlns:a16="http://schemas.microsoft.com/office/drawing/2014/main" id="{333C9400-9328-4806-8B1A-9446545BF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D87BD-E30C-41EC-A708-BBC4C587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nền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5A831-FD16-4626-B442-C17A57487A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AA17BA3-1C90-43EC-904D-9E102AEFCB61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71685" name="Picture 2">
            <a:extLst>
              <a:ext uri="{FF2B5EF4-FFF2-40B4-BE49-F238E27FC236}">
                <a16:creationId xmlns:a16="http://schemas.microsoft.com/office/drawing/2014/main" id="{3EC3A8D7-B031-434D-B373-BD167D546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57401"/>
            <a:ext cx="67627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19804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ontent Placeholder 1">
            <a:extLst>
              <a:ext uri="{FF2B5EF4-FFF2-40B4-BE49-F238E27FC236}">
                <a16:creationId xmlns:a16="http://schemas.microsoft.com/office/drawing/2014/main" id="{A0A49B62-03E9-4EA0-9A53-B268D6AF7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7178E-FA4E-42CC-A74D-98AED7E60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nền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09EA-805A-43A8-A343-C05B19AA5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A893F7B-3120-4551-8ADE-1366AE3684F5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72709" name="Picture 2">
            <a:extLst>
              <a:ext uri="{FF2B5EF4-FFF2-40B4-BE49-F238E27FC236}">
                <a16:creationId xmlns:a16="http://schemas.microsoft.com/office/drawing/2014/main" id="{9511293F-6B12-4108-8D1F-EFC6725AB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2133601"/>
            <a:ext cx="721042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729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ontent Placeholder 1">
            <a:extLst>
              <a:ext uri="{FF2B5EF4-FFF2-40B4-BE49-F238E27FC236}">
                <a16:creationId xmlns:a16="http://schemas.microsoft.com/office/drawing/2014/main" id="{21D05DDD-C2D6-4B22-8AD4-33D783F5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88F912-7460-47F2-B187-32C3B259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nền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646D17-A9E9-4A6C-A494-07231D0C4D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129085D-388B-4616-BAAE-C2540653332A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73733" name="Picture 2">
            <a:extLst>
              <a:ext uri="{FF2B5EF4-FFF2-40B4-BE49-F238E27FC236}">
                <a16:creationId xmlns:a16="http://schemas.microsoft.com/office/drawing/2014/main" id="{1E02DBB6-7F56-4B9F-BE05-7701EC013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295400"/>
            <a:ext cx="356235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1">
            <a:extLst>
              <a:ext uri="{FF2B5EF4-FFF2-40B4-BE49-F238E27FC236}">
                <a16:creationId xmlns:a16="http://schemas.microsoft.com/office/drawing/2014/main" id="{417A61A6-091D-497B-8AD8-BA1FEFC25551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2971801"/>
            <a:ext cx="8305800" cy="3648075"/>
            <a:chOff x="533400" y="2971800"/>
            <a:chExt cx="8305800" cy="3648075"/>
          </a:xfrm>
        </p:grpSpPr>
        <p:pic>
          <p:nvPicPr>
            <p:cNvPr id="73735" name="Picture 3">
              <a:extLst>
                <a:ext uri="{FF2B5EF4-FFF2-40B4-BE49-F238E27FC236}">
                  <a16:creationId xmlns:a16="http://schemas.microsoft.com/office/drawing/2014/main" id="{C2EC174A-0DCA-4F24-B0EA-C8A6CD9E8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2971800"/>
              <a:ext cx="6096000" cy="3648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0657B9E-019D-4133-B0AC-815961438A8B}"/>
                </a:ext>
              </a:extLst>
            </p:cNvPr>
            <p:cNvCxnSpPr/>
            <p:nvPr/>
          </p:nvCxnSpPr>
          <p:spPr>
            <a:xfrm flipV="1">
              <a:off x="3886200" y="4191000"/>
              <a:ext cx="32766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6A0D5B-2DC4-4025-926E-33B676F8652B}"/>
                </a:ext>
              </a:extLst>
            </p:cNvPr>
            <p:cNvSpPr txBox="1"/>
            <p:nvPr/>
          </p:nvSpPr>
          <p:spPr>
            <a:xfrm>
              <a:off x="7162800" y="3733800"/>
              <a:ext cx="1676400" cy="92333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/>
                <a:t>Nền cố </a:t>
              </a:r>
              <a:r>
                <a:rPr lang="vi-VN"/>
                <a:t>đị</a:t>
              </a:r>
              <a:r>
                <a:rPr lang="en-US"/>
                <a:t>nh ở giữa không repeat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578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Content Placeholder 1">
            <a:extLst>
              <a:ext uri="{FF2B5EF4-FFF2-40B4-BE49-F238E27FC236}">
                <a16:creationId xmlns:a16="http://schemas.microsoft.com/office/drawing/2014/main" id="{8AD745C1-57AC-4C8A-9A2B-46BA5ADBF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en-US" altLang="en-US"/>
              <a:t>Tài liệu (X)HTML, XML gồm các phần tử chứa trong phần tử khác theo document tree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/>
              <a:t>Mỗi phần tử </a:t>
            </a:r>
            <a:r>
              <a:rPr lang="vi-VN" altLang="en-US"/>
              <a:t>đượ</a:t>
            </a:r>
            <a:r>
              <a:rPr lang="en-US" altLang="en-US"/>
              <a:t>c xem nh</a:t>
            </a:r>
            <a:r>
              <a:rPr lang="vi-VN" altLang="en-US"/>
              <a:t>ư</a:t>
            </a:r>
            <a:r>
              <a:rPr lang="en-US" altLang="en-US"/>
              <a:t> box, chứa các thành phần nội dung, border, margin, padding…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/>
              <a:t>Tài liệu HTML chính là tập các box lồng nhau, mỗi box có thể chứa các box con khác và có box lớn ngoài cùng.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6BED36-D718-412A-9BDD-CC8AC576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Mô hình hộp (box model)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C3F50-55F3-4CB0-BB9C-D3E7C1DE1C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D87A3D3-F055-4807-A04B-16E00480408F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9343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ontent Placeholder 1">
            <a:extLst>
              <a:ext uri="{FF2B5EF4-FFF2-40B4-BE49-F238E27FC236}">
                <a16:creationId xmlns:a16="http://schemas.microsoft.com/office/drawing/2014/main" id="{EA91EC63-25F1-46B3-8952-4779B9A2C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19200"/>
            <a:ext cx="4611688" cy="51054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en-US" altLang="en-US" b="1"/>
              <a:t>Margin: </a:t>
            </a:r>
            <a:r>
              <a:rPr lang="en-US" altLang="en-US"/>
              <a:t>Vùng lề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b="1"/>
              <a:t>Padding:</a:t>
            </a:r>
            <a:r>
              <a:rPr lang="en-US" altLang="en-US"/>
              <a:t> Vùng đệm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b="1"/>
              <a:t>Content:</a:t>
            </a:r>
            <a:r>
              <a:rPr lang="en-US" altLang="en-US"/>
              <a:t> Vùng chứa nội dung ( Văn bản hay các thành phần khác ) của hộp.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b="1"/>
              <a:t>Border: </a:t>
            </a:r>
            <a:r>
              <a:rPr lang="en-US" altLang="en-US"/>
              <a:t>Đường biên/  đường viền của hộp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b="1"/>
              <a:t>Edge:</a:t>
            </a:r>
            <a:r>
              <a:rPr lang="en-US" altLang="en-US"/>
              <a:t> bờ/gờ/cạnh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CE5E38-87C8-4ADA-A1ED-0D272C2E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Mô hình hộp (box model)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FD053-34CE-4BD1-A9C3-550FBF75DB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C75C03-4098-408C-8619-F4BB3D822443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75781" name="Picture 2">
            <a:extLst>
              <a:ext uri="{FF2B5EF4-FFF2-40B4-BE49-F238E27FC236}">
                <a16:creationId xmlns:a16="http://schemas.microsoft.com/office/drawing/2014/main" id="{F21D5945-D8E3-4A9C-8941-C58C43D5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05000"/>
            <a:ext cx="405765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16937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Content Placeholder 1">
            <a:extLst>
              <a:ext uri="{FF2B5EF4-FFF2-40B4-BE49-F238E27FC236}">
                <a16:creationId xmlns:a16="http://schemas.microsoft.com/office/drawing/2014/main" id="{382C1F03-E842-441A-9C18-CED207143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19200"/>
            <a:ext cx="4267200" cy="5105400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</a:pPr>
            <a:r>
              <a:rPr lang="en-US" altLang="en-US" b="1"/>
              <a:t>Width, height: </a:t>
            </a:r>
            <a:r>
              <a:rPr lang="en-US" altLang="en-US"/>
              <a:t>chiều rộng và chiều cao của phần nội dung (content)</a:t>
            </a:r>
          </a:p>
          <a:p>
            <a:pPr algn="just" eaLnBrk="1" hangingPunct="1">
              <a:spcBef>
                <a:spcPct val="0"/>
              </a:spcBef>
            </a:pPr>
            <a:r>
              <a:rPr lang="en-US" altLang="en-US" b="1"/>
              <a:t>Lưu ý:</a:t>
            </a:r>
            <a:r>
              <a:rPr lang="en-US" altLang="en-US"/>
              <a:t> kích thước của phần nội dung không bị ảnh hưởng bới giá trị của các thuộc tính margin, border và padding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CB9571-930B-4D64-AFAC-3D07F0875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Mô hình hộp (box model)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C881-2FA2-4E91-86FC-B8A0F32ED4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52A315-C37F-4B35-8A8E-370A3FBBB04A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69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76805" name="Picture 2">
            <a:extLst>
              <a:ext uri="{FF2B5EF4-FFF2-40B4-BE49-F238E27FC236}">
                <a16:creationId xmlns:a16="http://schemas.microsoft.com/office/drawing/2014/main" id="{036FFE35-3194-47B6-8056-6D82B92E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1" y="1543050"/>
            <a:ext cx="37433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16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>
            <a:extLst>
              <a:ext uri="{FF2B5EF4-FFF2-40B4-BE49-F238E27FC236}">
                <a16:creationId xmlns:a16="http://schemas.microsoft.com/office/drawing/2014/main" id="{EAD99CC8-2ACD-43AB-BF3F-8E52D1F55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b="1" dirty="0">
                <a:solidFill>
                  <a:srgbClr val="0070C0"/>
                </a:solidFill>
              </a:rPr>
              <a:t>Internal style sheet</a:t>
            </a:r>
            <a:r>
              <a:rPr lang="en-US" altLang="en-US" dirty="0"/>
              <a:t>: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dirty="0" err="1"/>
              <a:t>Áp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thống</a:t>
            </a:r>
            <a:r>
              <a:rPr lang="en-US" altLang="en-US" dirty="0"/>
              <a:t> </a:t>
            </a:r>
            <a:r>
              <a:rPr lang="en-US" altLang="en-US" dirty="0" err="1"/>
              <a:t>nhất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toàn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trang</a:t>
            </a:r>
            <a:r>
              <a:rPr lang="en-US" altLang="en-US" dirty="0">
                <a:solidFill>
                  <a:srgbClr val="FF0000"/>
                </a:solidFill>
              </a:rPr>
              <a:t> web</a:t>
            </a:r>
          </a:p>
          <a:p>
            <a:pPr lvl="1" eaLnBrk="1" hangingPunct="1">
              <a:spcBef>
                <a:spcPct val="0"/>
              </a:spcBef>
            </a:pPr>
            <a:r>
              <a:rPr lang="vi-VN" altLang="en-US" dirty="0"/>
              <a:t>Đị</a:t>
            </a:r>
            <a:r>
              <a:rPr lang="en-US" altLang="en-US" dirty="0" err="1"/>
              <a:t>nh</a:t>
            </a:r>
            <a:r>
              <a:rPr lang="en-US" altLang="en-US" dirty="0"/>
              <a:t> </a:t>
            </a:r>
            <a:r>
              <a:rPr lang="en-US" altLang="en-US" dirty="0" err="1"/>
              <a:t>nghĩa</a:t>
            </a:r>
            <a:r>
              <a:rPr lang="en-US" altLang="en-US" dirty="0"/>
              <a:t> </a:t>
            </a:r>
            <a:r>
              <a:rPr lang="en-US" altLang="en-US" dirty="0" err="1"/>
              <a:t>riêng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khối</a:t>
            </a:r>
            <a:r>
              <a:rPr lang="en-US" altLang="en-US" dirty="0"/>
              <a:t>,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biệt</a:t>
            </a:r>
            <a:r>
              <a:rPr lang="en-US" altLang="en-US" dirty="0"/>
              <a:t> </a:t>
            </a:r>
            <a:r>
              <a:rPr lang="en-US" altLang="en-US" dirty="0" err="1"/>
              <a:t>bởi</a:t>
            </a:r>
            <a:r>
              <a:rPr lang="en-US" altLang="en-US" dirty="0"/>
              <a:t> </a:t>
            </a:r>
            <a:r>
              <a:rPr lang="en-US" altLang="en-US" dirty="0" err="1"/>
              <a:t>thẻ</a:t>
            </a:r>
            <a:r>
              <a:rPr lang="en-US" altLang="en-US" dirty="0"/>
              <a:t> &lt;style &gt;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vi-VN" altLang="en-US" dirty="0"/>
              <a:t>đượ</a:t>
            </a:r>
            <a:r>
              <a:rPr lang="en-US" altLang="en-US" dirty="0"/>
              <a:t>c </a:t>
            </a:r>
            <a:r>
              <a:rPr lang="vi-VN" altLang="en-US" dirty="0"/>
              <a:t>đặ</a:t>
            </a:r>
            <a:r>
              <a:rPr lang="en-US" altLang="en-US" dirty="0"/>
              <a:t>t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head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tài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endParaRPr lang="en-US" altLang="en-US" dirty="0"/>
          </a:p>
          <a:p>
            <a:pPr lvl="1" eaLnBrk="1" hangingPunct="1">
              <a:spcBef>
                <a:spcPct val="0"/>
              </a:spcBef>
            </a:pPr>
            <a:r>
              <a:rPr lang="en-US" altLang="en-US" dirty="0" err="1"/>
              <a:t>Khối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style rule (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tắc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dáng</a:t>
            </a:r>
            <a:r>
              <a:rPr lang="en-US" altLang="en-US" dirty="0"/>
              <a:t>),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vi-VN" altLang="en-US" dirty="0"/>
              <a:t>đó</a:t>
            </a:r>
            <a:r>
              <a:rPr lang="en-US" altLang="en-US" dirty="0"/>
              <a:t> </a:t>
            </a:r>
            <a:r>
              <a:rPr lang="en-US" altLang="en-US" dirty="0" err="1"/>
              <a:t>mỗi</a:t>
            </a:r>
            <a:r>
              <a:rPr lang="en-US" altLang="en-US" dirty="0"/>
              <a:t> 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tắc</a:t>
            </a:r>
            <a:r>
              <a:rPr lang="en-US" altLang="en-US" dirty="0"/>
              <a:t> </a:t>
            </a:r>
            <a:r>
              <a:rPr lang="vi-VN" altLang="en-US" dirty="0"/>
              <a:t>đị</a:t>
            </a:r>
            <a:r>
              <a:rPr lang="en-US" altLang="en-US" dirty="0" err="1"/>
              <a:t>nh</a:t>
            </a:r>
            <a:r>
              <a:rPr lang="en-US" altLang="en-US" dirty="0"/>
              <a:t> </a:t>
            </a:r>
            <a:r>
              <a:rPr lang="en-US" altLang="en-US" dirty="0" err="1"/>
              <a:t>nghĩa</a:t>
            </a:r>
            <a:r>
              <a:rPr lang="en-US" altLang="en-US" dirty="0"/>
              <a:t> style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hay </a:t>
            </a:r>
            <a:r>
              <a:rPr lang="en-US" altLang="en-US" dirty="0" err="1"/>
              <a:t>nhóm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HTML.	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F1C1405-61F8-4594-A807-CD95178E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Áp dụng CSS vào trang 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9CD44-1DBF-42FE-A8AE-2EAAC8B3C4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CD75A75-1698-4E56-AD3C-0A7E6A896BEF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7688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Content Placeholder 1">
            <a:extLst>
              <a:ext uri="{FF2B5EF4-FFF2-40B4-BE49-F238E27FC236}">
                <a16:creationId xmlns:a16="http://schemas.microsoft.com/office/drawing/2014/main" id="{98BC9FC9-2AE0-4B04-A9FF-D388610A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179DC5-7A24-4230-8496-08A90523C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Các thông tin </a:t>
            </a:r>
            <a:r>
              <a:rPr lang="vi-VN"/>
              <a:t>đị</a:t>
            </a:r>
            <a:r>
              <a:rPr lang="en-US"/>
              <a:t>nh dạng lề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5023C-B158-4B07-986B-C2B551E21CA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483059-8882-4D72-B9B1-0F96024CE89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77829" name="Picture 2">
            <a:extLst>
              <a:ext uri="{FF2B5EF4-FFF2-40B4-BE49-F238E27FC236}">
                <a16:creationId xmlns:a16="http://schemas.microsoft.com/office/drawing/2014/main" id="{B66442C7-A67E-4C7C-8683-FCA2ACEAA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7086600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99134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Content Placeholder 1">
            <a:extLst>
              <a:ext uri="{FF2B5EF4-FFF2-40B4-BE49-F238E27FC236}">
                <a16:creationId xmlns:a16="http://schemas.microsoft.com/office/drawing/2014/main" id="{4472F094-A1BF-412E-AC84-3E9BE219B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1103B-F301-440E-8F3D-920ABD00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Các thông tin </a:t>
            </a:r>
            <a:r>
              <a:rPr lang="vi-VN"/>
              <a:t>đị</a:t>
            </a:r>
            <a:r>
              <a:rPr lang="en-US"/>
              <a:t>nh dạng lề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BF1EA-95D4-4A1F-A271-CB2A64122F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1D8A558-D493-4D02-950C-9E66F11FE0E9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71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78853" name="Picture 2">
            <a:extLst>
              <a:ext uri="{FF2B5EF4-FFF2-40B4-BE49-F238E27FC236}">
                <a16:creationId xmlns:a16="http://schemas.microsoft.com/office/drawing/2014/main" id="{B5C7F161-6953-428A-B705-43298260C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1"/>
            <a:ext cx="6858000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00178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Content Placeholder 1">
            <a:extLst>
              <a:ext uri="{FF2B5EF4-FFF2-40B4-BE49-F238E27FC236}">
                <a16:creationId xmlns:a16="http://schemas.microsoft.com/office/drawing/2014/main" id="{ACC34F4D-E108-4D11-BF39-848EE581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71E459-9F1F-40EC-AE0F-E5118DE23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vùng </a:t>
            </a:r>
            <a:r>
              <a:rPr lang="vi-VN"/>
              <a:t>đệ</a:t>
            </a:r>
            <a:r>
              <a:rPr lang="en-US"/>
              <a:t>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59610-E378-4E06-8A83-F58C5137D6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9332210-ABC2-4A35-859E-AB9634D2B790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79877" name="Picture 2">
            <a:extLst>
              <a:ext uri="{FF2B5EF4-FFF2-40B4-BE49-F238E27FC236}">
                <a16:creationId xmlns:a16="http://schemas.microsoft.com/office/drawing/2014/main" id="{610D4502-AA7B-4DC8-B227-8F73B1DA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1"/>
            <a:ext cx="71056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4722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Content Placeholder 1">
            <a:extLst>
              <a:ext uri="{FF2B5EF4-FFF2-40B4-BE49-F238E27FC236}">
                <a16:creationId xmlns:a16="http://schemas.microsoft.com/office/drawing/2014/main" id="{BE3E2BBE-E418-4AE5-B4F8-AE2DF53B6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Khi khai báo rút gọn giá trị margin, padding thì các giá trị tính theo chiều kim </a:t>
            </a:r>
            <a:r>
              <a:rPr lang="vi-VN" altLang="en-US"/>
              <a:t>đồ</a:t>
            </a:r>
            <a:r>
              <a:rPr lang="en-US" altLang="en-US"/>
              <a:t>ng hồ tính từ top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7A116E-5564-40A2-AABC-40916B3BC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lề + vùng </a:t>
            </a:r>
            <a:r>
              <a:rPr lang="vi-VN"/>
              <a:t>đệ</a:t>
            </a:r>
            <a:r>
              <a:rPr lang="en-US"/>
              <a:t>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0F6E6-52A8-4DB1-843B-05C32066DE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1D113CA-AF87-4F32-9956-7FBD0BF99679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80901" name="Picture 2" descr="http://www.undozon.com/wp-content/uploads/2010/08/padding-margin-2.gif">
            <a:extLst>
              <a:ext uri="{FF2B5EF4-FFF2-40B4-BE49-F238E27FC236}">
                <a16:creationId xmlns:a16="http://schemas.microsoft.com/office/drawing/2014/main" id="{E67F46AF-039B-401E-B83D-060C3FEA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24201"/>
            <a:ext cx="47625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2757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Content Placeholder 1">
            <a:extLst>
              <a:ext uri="{FF2B5EF4-FFF2-40B4-BE49-F238E27FC236}">
                <a16:creationId xmlns:a16="http://schemas.microsoft.com/office/drawing/2014/main" id="{229D7400-477C-4D84-90D4-765F74737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87972B-D43D-4558-ABB9-96E7E2EDB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biên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C4A0E-B8D6-4B19-8D57-9DBA73EB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8E2CCA9-F0D4-4860-A72B-F27F67E67FFC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81925" name="Picture 2">
            <a:extLst>
              <a:ext uri="{FF2B5EF4-FFF2-40B4-BE49-F238E27FC236}">
                <a16:creationId xmlns:a16="http://schemas.microsoft.com/office/drawing/2014/main" id="{C0263479-744C-44F8-B2F1-4B1326EE1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85950"/>
            <a:ext cx="710565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6649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ontent Placeholder 1">
            <a:extLst>
              <a:ext uri="{FF2B5EF4-FFF2-40B4-BE49-F238E27FC236}">
                <a16:creationId xmlns:a16="http://schemas.microsoft.com/office/drawing/2014/main" id="{4FA1534C-BBEB-492B-A5A6-02B17888D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F67A4A-57DB-498B-81B4-C330A65D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biên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0C7F8-ACFE-4CAB-AD0D-A934EFD531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94F5E4E-6D48-4E3C-B501-3E4395A8AD89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82949" name="Picture 2">
            <a:extLst>
              <a:ext uri="{FF2B5EF4-FFF2-40B4-BE49-F238E27FC236}">
                <a16:creationId xmlns:a16="http://schemas.microsoft.com/office/drawing/2014/main" id="{A36F21F6-593C-4C91-825C-8C02DE52C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892301"/>
            <a:ext cx="70866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09132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Content Placeholder 1">
            <a:extLst>
              <a:ext uri="{FF2B5EF4-FFF2-40B4-BE49-F238E27FC236}">
                <a16:creationId xmlns:a16="http://schemas.microsoft.com/office/drawing/2014/main" id="{184F17BF-87DB-4A09-96BE-A507F1FA7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6156E0-B409-4E6C-9162-09615A76E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biên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BA1A9-23C9-4573-A6B7-014D8816D5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F8E5F71-D141-4D6A-B2E9-A3D58EA53B6C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83973" name="Picture 2">
            <a:extLst>
              <a:ext uri="{FF2B5EF4-FFF2-40B4-BE49-F238E27FC236}">
                <a16:creationId xmlns:a16="http://schemas.microsoft.com/office/drawing/2014/main" id="{8F8BE4C6-F2FF-4C39-80D9-B921A0DC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1879600"/>
            <a:ext cx="7086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647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Content Placeholder 1">
            <a:extLst>
              <a:ext uri="{FF2B5EF4-FFF2-40B4-BE49-F238E27FC236}">
                <a16:creationId xmlns:a16="http://schemas.microsoft.com/office/drawing/2014/main" id="{3C0A4B30-A09D-4F53-B3E8-F532CC51C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FAA4D5-80C8-45CC-9057-16B2D0458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biên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74213-07A3-4576-9570-9153E32A43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4CA6C2D-561E-4DA6-AB56-21EE56F012E6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84997" name="Picture 2">
            <a:extLst>
              <a:ext uri="{FF2B5EF4-FFF2-40B4-BE49-F238E27FC236}">
                <a16:creationId xmlns:a16="http://schemas.microsoft.com/office/drawing/2014/main" id="{7D462535-0691-4E98-940A-264D38414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7086600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9152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Content Placeholder 1">
            <a:extLst>
              <a:ext uri="{FF2B5EF4-FFF2-40B4-BE49-F238E27FC236}">
                <a16:creationId xmlns:a16="http://schemas.microsoft.com/office/drawing/2014/main" id="{5CD1A30B-1899-4A11-B0F0-813807FD4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19D08F-EDC9-4F82-B9C9-6A54C5EA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biên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50A0D-40A4-4211-89CE-12B4210F73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0BCD96D-4139-4487-B45B-434440DDA10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86021" name="Picture 2">
            <a:extLst>
              <a:ext uri="{FF2B5EF4-FFF2-40B4-BE49-F238E27FC236}">
                <a16:creationId xmlns:a16="http://schemas.microsoft.com/office/drawing/2014/main" id="{0E7874EC-0F3C-4FEE-AC12-048E0B972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0"/>
            <a:ext cx="7105650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722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Content Placeholder 1">
            <a:extLst>
              <a:ext uri="{FF2B5EF4-FFF2-40B4-BE49-F238E27FC236}">
                <a16:creationId xmlns:a16="http://schemas.microsoft.com/office/drawing/2014/main" id="{753AAC5D-CD2D-4F72-9E5A-D98A8B471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F4FA3-1459-4F98-BED3-A2CE0925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biên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432E4-3ABB-43B8-B58D-4324B176C5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DE91DC7-544F-4A6B-A809-B9BA61A92F97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79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87045" name="Picture 2">
            <a:extLst>
              <a:ext uri="{FF2B5EF4-FFF2-40B4-BE49-F238E27FC236}">
                <a16:creationId xmlns:a16="http://schemas.microsoft.com/office/drawing/2014/main" id="{D027D29D-A3E9-4902-9246-CA9129408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05000"/>
            <a:ext cx="699135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77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79FA6D0C-3DB2-488A-9A9F-F96DB4DC7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48E36B-AFF1-4E25-96CC-15AC031EF6C2}"/>
              </a:ext>
            </a:extLst>
          </p:cNvPr>
          <p:cNvSpPr/>
          <p:nvPr/>
        </p:nvSpPr>
        <p:spPr>
          <a:xfrm>
            <a:off x="2133600" y="1905001"/>
            <a:ext cx="80772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vi-VN" b="1"/>
              <a:t>&lt;head&gt;</a:t>
            </a:r>
          </a:p>
          <a:p>
            <a:pPr>
              <a:defRPr/>
            </a:pPr>
            <a:r>
              <a:rPr lang="vi-VN" b="1"/>
              <a:t>	&lt;style type="</a:t>
            </a:r>
            <a:r>
              <a:rPr lang="vi-VN" b="1">
                <a:solidFill>
                  <a:srgbClr val="0070C0"/>
                </a:solidFill>
              </a:rPr>
              <a:t>text/css</a:t>
            </a:r>
            <a:r>
              <a:rPr lang="vi-VN" b="1"/>
              <a:t>"&gt;</a:t>
            </a:r>
          </a:p>
          <a:p>
            <a:pPr>
              <a:defRPr/>
            </a:pPr>
            <a:r>
              <a:rPr lang="vi-VN" b="1"/>
              <a:t>		</a:t>
            </a:r>
            <a:r>
              <a:rPr lang="vi-VN" b="1">
                <a:solidFill>
                  <a:srgbClr val="FF0000"/>
                </a:solidFill>
              </a:rPr>
              <a:t>b</a:t>
            </a:r>
            <a:r>
              <a:rPr lang="vi-VN" b="1"/>
              <a:t> {</a:t>
            </a:r>
            <a:r>
              <a:rPr lang="en-US" b="1"/>
              <a:t> </a:t>
            </a:r>
            <a:r>
              <a:rPr lang="vi-VN" b="1">
                <a:solidFill>
                  <a:srgbClr val="0070C0"/>
                </a:solidFill>
              </a:rPr>
              <a:t>text-transform</a:t>
            </a:r>
            <a:r>
              <a:rPr lang="vi-VN" b="1"/>
              <a:t>:</a:t>
            </a:r>
            <a:r>
              <a:rPr lang="vi-VN" b="1">
                <a:solidFill>
                  <a:srgbClr val="00B050"/>
                </a:solidFill>
              </a:rPr>
              <a:t>lowercase; </a:t>
            </a:r>
            <a:r>
              <a:rPr lang="en-US" b="1">
                <a:solidFill>
                  <a:srgbClr val="00B050"/>
                </a:solidFill>
              </a:rPr>
              <a:t> </a:t>
            </a:r>
            <a:r>
              <a:rPr lang="vi-VN" b="1">
                <a:solidFill>
                  <a:srgbClr val="00B050"/>
                </a:solidFill>
              </a:rPr>
              <a:t>font-size:18px</a:t>
            </a:r>
            <a:r>
              <a:rPr lang="en-US" b="1">
                <a:solidFill>
                  <a:srgbClr val="00B050"/>
                </a:solidFill>
              </a:rPr>
              <a:t> </a:t>
            </a:r>
            <a:r>
              <a:rPr lang="vi-VN" b="1"/>
              <a:t>}</a:t>
            </a:r>
          </a:p>
          <a:p>
            <a:pPr>
              <a:defRPr/>
            </a:pPr>
            <a:r>
              <a:rPr lang="vi-VN" b="1"/>
              <a:t>		</a:t>
            </a:r>
            <a:r>
              <a:rPr lang="vi-VN" b="1">
                <a:solidFill>
                  <a:srgbClr val="FF0000"/>
                </a:solidFill>
              </a:rPr>
              <a:t>p</a:t>
            </a:r>
            <a:r>
              <a:rPr lang="vi-VN" b="1"/>
              <a:t> {</a:t>
            </a:r>
            <a:r>
              <a:rPr lang="en-US" b="1"/>
              <a:t> </a:t>
            </a:r>
            <a:r>
              <a:rPr lang="vi-VN" b="1">
                <a:solidFill>
                  <a:srgbClr val="0070C0"/>
                </a:solidFill>
              </a:rPr>
              <a:t>border</a:t>
            </a:r>
            <a:r>
              <a:rPr lang="vi-VN" b="1"/>
              <a:t>: </a:t>
            </a:r>
            <a:r>
              <a:rPr lang="vi-VN" b="1">
                <a:solidFill>
                  <a:srgbClr val="00B050"/>
                </a:solidFill>
              </a:rPr>
              <a:t>silver thick solid; </a:t>
            </a:r>
            <a:r>
              <a:rPr lang="en-US" b="1">
                <a:solidFill>
                  <a:srgbClr val="00B050"/>
                </a:solidFill>
              </a:rPr>
              <a:t> </a:t>
            </a:r>
            <a:r>
              <a:rPr lang="vi-VN" b="1">
                <a:solidFill>
                  <a:srgbClr val="00B050"/>
                </a:solidFill>
              </a:rPr>
              <a:t>background-color:pink</a:t>
            </a:r>
            <a:r>
              <a:rPr lang="en-US" b="1">
                <a:solidFill>
                  <a:srgbClr val="00B050"/>
                </a:solidFill>
              </a:rPr>
              <a:t> </a:t>
            </a:r>
            <a:r>
              <a:rPr lang="vi-VN" b="1"/>
              <a:t>}</a:t>
            </a:r>
            <a:r>
              <a:rPr lang="en-US" b="1"/>
              <a:t> </a:t>
            </a:r>
            <a:endParaRPr lang="vi-VN" b="1"/>
          </a:p>
          <a:p>
            <a:pPr>
              <a:defRPr/>
            </a:pPr>
            <a:r>
              <a:rPr lang="vi-VN" b="1"/>
              <a:t>	&lt;/style&gt;</a:t>
            </a:r>
          </a:p>
          <a:p>
            <a:pPr>
              <a:defRPr/>
            </a:pPr>
            <a:r>
              <a:rPr lang="vi-VN" b="1"/>
              <a:t>&lt;/head&gt;</a:t>
            </a:r>
          </a:p>
          <a:p>
            <a:pPr>
              <a:defRPr/>
            </a:pPr>
            <a:endParaRPr lang="vi-VN" b="1"/>
          </a:p>
          <a:p>
            <a:pPr>
              <a:defRPr/>
            </a:pPr>
            <a:r>
              <a:rPr lang="vi-VN" b="1"/>
              <a:t>&lt;body&gt;</a:t>
            </a:r>
          </a:p>
          <a:p>
            <a:pPr>
              <a:defRPr/>
            </a:pPr>
            <a:r>
              <a:rPr lang="vi-VN" b="1"/>
              <a:t>	&lt;p&gt; </a:t>
            </a:r>
            <a:r>
              <a:rPr lang="vi-VN" b="1">
                <a:solidFill>
                  <a:srgbClr val="0070C0"/>
                </a:solidFill>
              </a:rPr>
              <a:t>đoạn văn bản có viền màu bạc </a:t>
            </a:r>
            <a:r>
              <a:rPr lang="vi-VN" b="1"/>
              <a:t>- &lt;b&gt;</a:t>
            </a:r>
            <a:r>
              <a:rPr lang="vi-VN" b="1">
                <a:solidFill>
                  <a:srgbClr val="0070C0"/>
                </a:solidFill>
              </a:rPr>
              <a:t>CHữ THường </a:t>
            </a:r>
            <a:r>
              <a:rPr lang="vi-VN" b="1" cap="all">
                <a:solidFill>
                  <a:srgbClr val="0070C0"/>
                </a:solidFill>
              </a:rPr>
              <a:t>đ</a:t>
            </a:r>
            <a:r>
              <a:rPr lang="vi-VN" b="1">
                <a:solidFill>
                  <a:srgbClr val="0070C0"/>
                </a:solidFill>
              </a:rPr>
              <a:t>ậM</a:t>
            </a:r>
            <a:r>
              <a:rPr lang="vi-VN" b="1"/>
              <a:t> &lt;/b&gt;&lt;/p&gt;</a:t>
            </a:r>
          </a:p>
          <a:p>
            <a:pPr>
              <a:defRPr/>
            </a:pPr>
            <a:r>
              <a:rPr lang="vi-VN" b="1"/>
              <a:t>&lt;/body&gt;</a:t>
            </a:r>
            <a:endParaRPr lang="en-US" b="1"/>
          </a:p>
        </p:txBody>
      </p:sp>
      <p:pic>
        <p:nvPicPr>
          <p:cNvPr id="14340" name="Picture 2">
            <a:extLst>
              <a:ext uri="{FF2B5EF4-FFF2-40B4-BE49-F238E27FC236}">
                <a16:creationId xmlns:a16="http://schemas.microsoft.com/office/drawing/2014/main" id="{752B3BC6-4D84-4910-A745-2437EAD6D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1" y="5257800"/>
            <a:ext cx="52863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9ADF5-C8FE-4409-8930-98D60850E4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815DB7B-86D2-474D-A9AB-D18C4D308B70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7B64C8B-C185-4A35-B8A6-17D1D8FFF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Áp dụng CSS vào trang HTML</a:t>
            </a:r>
          </a:p>
        </p:txBody>
      </p:sp>
    </p:spTree>
    <p:extLst>
      <p:ext uri="{BB962C8B-B14F-4D97-AF65-F5344CB8AC3E}">
        <p14:creationId xmlns:p14="http://schemas.microsoft.com/office/powerpoint/2010/main" val="25423468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Content Placeholder 1">
            <a:extLst>
              <a:ext uri="{FF2B5EF4-FFF2-40B4-BE49-F238E27FC236}">
                <a16:creationId xmlns:a16="http://schemas.microsoft.com/office/drawing/2014/main" id="{631F81EB-0205-48C3-9382-5D725E1FE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E776A3-1B75-482E-BB18-4C49EDA2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biên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EC018-D071-450C-A8CE-F27B07C317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8EE3DE-ADD5-4B70-AA5E-6A5C6E74C8FC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88069" name="Picture 2">
            <a:extLst>
              <a:ext uri="{FF2B5EF4-FFF2-40B4-BE49-F238E27FC236}">
                <a16:creationId xmlns:a16="http://schemas.microsoft.com/office/drawing/2014/main" id="{FD60F380-F8EA-4B7F-B4E3-5A2B1DEF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05001"/>
            <a:ext cx="33528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0" name="Picture 3">
            <a:extLst>
              <a:ext uri="{FF2B5EF4-FFF2-40B4-BE49-F238E27FC236}">
                <a16:creationId xmlns:a16="http://schemas.microsoft.com/office/drawing/2014/main" id="{1ADD8A42-3222-436C-8F69-F48D3022B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67200"/>
            <a:ext cx="41148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986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Content Placeholder 1">
            <a:extLst>
              <a:ext uri="{FF2B5EF4-FFF2-40B4-BE49-F238E27FC236}">
                <a16:creationId xmlns:a16="http://schemas.microsoft.com/office/drawing/2014/main" id="{5C85865E-57DF-48C1-B48A-D3D03B804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Kết quả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D13650-F61D-4D89-A90A-BCD3CE3F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</a:t>
            </a:r>
            <a:r>
              <a:rPr lang="vi-VN"/>
              <a:t>đị</a:t>
            </a:r>
            <a:r>
              <a:rPr lang="en-US"/>
              <a:t>nh dạng biên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658B5-FAF4-4D90-8250-D454A6629B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A30BA82-A316-449C-B85D-7AF2F98C4588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81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89093" name="Picture 2">
            <a:extLst>
              <a:ext uri="{FF2B5EF4-FFF2-40B4-BE49-F238E27FC236}">
                <a16:creationId xmlns:a16="http://schemas.microsoft.com/office/drawing/2014/main" id="{783F62A7-B61F-42B0-991A-2370D4EC5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1905000"/>
            <a:ext cx="57816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9053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Content Placeholder 1">
            <a:extLst>
              <a:ext uri="{FF2B5EF4-FFF2-40B4-BE49-F238E27FC236}">
                <a16:creationId xmlns:a16="http://schemas.microsoft.com/office/drawing/2014/main" id="{291DC3CB-8C64-4E57-99D3-DCBF60CBD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Giá trị thuộc tính Display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04637-FAAA-430D-B7EC-2C1D77C68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Đị</a:t>
            </a:r>
            <a:r>
              <a:rPr lang="en-US"/>
              <a:t>nh dạng cách hiển thị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D0357-9972-402D-A3E4-E548456068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2FEDB5-E239-48AD-B806-49ED532E2F2C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0117" name="Picture 2">
            <a:extLst>
              <a:ext uri="{FF2B5EF4-FFF2-40B4-BE49-F238E27FC236}">
                <a16:creationId xmlns:a16="http://schemas.microsoft.com/office/drawing/2014/main" id="{3FFAA3E0-F928-497A-9D03-BB76FA191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133601"/>
            <a:ext cx="65722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728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Content Placeholder 1">
            <a:extLst>
              <a:ext uri="{FF2B5EF4-FFF2-40B4-BE49-F238E27FC236}">
                <a16:creationId xmlns:a16="http://schemas.microsoft.com/office/drawing/2014/main" id="{019F7249-7AF3-4F8B-BBAC-4CFC58864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C337B0-F45E-4092-AD33-E49E9165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Đị</a:t>
            </a:r>
            <a:r>
              <a:rPr lang="en-US"/>
              <a:t>nh dạng cách hiển thị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0AEAF-4AE0-4AB9-877C-25C8247576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7555D2-931F-41AE-8A12-41868E18F4BA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1141" name="Picture 2">
            <a:extLst>
              <a:ext uri="{FF2B5EF4-FFF2-40B4-BE49-F238E27FC236}">
                <a16:creationId xmlns:a16="http://schemas.microsoft.com/office/drawing/2014/main" id="{72058053-084E-40DE-9BD4-F3457494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43100"/>
            <a:ext cx="70866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8470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Content Placeholder 1">
            <a:extLst>
              <a:ext uri="{FF2B5EF4-FFF2-40B4-BE49-F238E27FC236}">
                <a16:creationId xmlns:a16="http://schemas.microsoft.com/office/drawing/2014/main" id="{AFF32E00-AB22-4A51-BDD3-AC7E3B040D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92D5C0-C382-4338-8714-A47581F4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Đị</a:t>
            </a:r>
            <a:r>
              <a:rPr lang="en-US"/>
              <a:t>nh dạng cách hiển thị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BC0A7-B1AD-49A2-B176-2F018EBF17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8EEE1AB-99B6-47FD-902F-60962E717923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2165" name="Picture 2">
            <a:extLst>
              <a:ext uri="{FF2B5EF4-FFF2-40B4-BE49-F238E27FC236}">
                <a16:creationId xmlns:a16="http://schemas.microsoft.com/office/drawing/2014/main" id="{3089C82F-9B6A-41D8-B95E-827B94661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05001"/>
            <a:ext cx="708660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1776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Content Placeholder 1">
            <a:extLst>
              <a:ext uri="{FF2B5EF4-FFF2-40B4-BE49-F238E27FC236}">
                <a16:creationId xmlns:a16="http://schemas.microsoft.com/office/drawing/2014/main" id="{D3AD16CF-AC2A-41E6-81DB-C9BA3BF2A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990600"/>
            <a:ext cx="8458200" cy="51054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Sử dụng block-level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8F99E5-165B-42BA-9875-B7637533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Đị</a:t>
            </a:r>
            <a:r>
              <a:rPr lang="en-US"/>
              <a:t>nh dạng cách hiển thị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1B381-0E51-4F6E-A981-1C69E56F43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852C97A-E3DE-4768-BED0-F9B14BECB0D2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3189" name="Picture 2">
            <a:extLst>
              <a:ext uri="{FF2B5EF4-FFF2-40B4-BE49-F238E27FC236}">
                <a16:creationId xmlns:a16="http://schemas.microsoft.com/office/drawing/2014/main" id="{A8750A07-0F2A-4C57-A9D0-0DE685F84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676401"/>
            <a:ext cx="48768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90" name="Picture 3">
            <a:extLst>
              <a:ext uri="{FF2B5EF4-FFF2-40B4-BE49-F238E27FC236}">
                <a16:creationId xmlns:a16="http://schemas.microsoft.com/office/drawing/2014/main" id="{4A75C5F4-8F86-4BDB-9657-9C00E6A44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4791076"/>
            <a:ext cx="42195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901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Content Placeholder 1">
            <a:extLst>
              <a:ext uri="{FF2B5EF4-FFF2-40B4-BE49-F238E27FC236}">
                <a16:creationId xmlns:a16="http://schemas.microsoft.com/office/drawing/2014/main" id="{5E3318FF-40B3-4C02-B2FE-4EF219211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Sử dụng inline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AC5DD0-B03B-424D-B3E3-FFF8522B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Đị</a:t>
            </a:r>
            <a:r>
              <a:rPr lang="en-US"/>
              <a:t>nh dạng cách hiển thị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AFC20-BD12-4169-8C60-3274F0D2F5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EFC1B77-DB66-4D78-AA67-8F8C24C5B260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4213" name="Picture 2">
            <a:extLst>
              <a:ext uri="{FF2B5EF4-FFF2-40B4-BE49-F238E27FC236}">
                <a16:creationId xmlns:a16="http://schemas.microsoft.com/office/drawing/2014/main" id="{FDF8A1DC-95FC-4E53-9D3E-BB492520E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2057401"/>
            <a:ext cx="401002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4" name="Picture 3">
            <a:extLst>
              <a:ext uri="{FF2B5EF4-FFF2-40B4-BE49-F238E27FC236}">
                <a16:creationId xmlns:a16="http://schemas.microsoft.com/office/drawing/2014/main" id="{8BE9CEC8-0AE8-428B-95C0-BFA1B46D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81400"/>
            <a:ext cx="394335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554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Content Placeholder 1">
            <a:extLst>
              <a:ext uri="{FF2B5EF4-FFF2-40B4-BE49-F238E27FC236}">
                <a16:creationId xmlns:a16="http://schemas.microsoft.com/office/drawing/2014/main" id="{547AFEFE-8D8F-4D80-8BF2-529EFDB31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Sử dụng none </a:t>
            </a:r>
            <a:r>
              <a:rPr lang="vi-VN" altLang="en-US"/>
              <a:t>để</a:t>
            </a:r>
            <a:r>
              <a:rPr lang="en-US" altLang="en-US"/>
              <a:t> ẩn thành phần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C24DD2-96FD-4B68-82A3-BC2DB889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Đị</a:t>
            </a:r>
            <a:r>
              <a:rPr lang="en-US"/>
              <a:t>nh dạng cách hiển thị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5533E-DFD9-4E09-B039-A45303B14E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6A6EEA-2602-4D9F-947B-34437DE2F199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5237" name="Picture 2">
            <a:extLst>
              <a:ext uri="{FF2B5EF4-FFF2-40B4-BE49-F238E27FC236}">
                <a16:creationId xmlns:a16="http://schemas.microsoft.com/office/drawing/2014/main" id="{01B2B241-802A-4F88-8AEA-3ADD307D6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33600"/>
            <a:ext cx="48577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8" name="Picture 3">
            <a:extLst>
              <a:ext uri="{FF2B5EF4-FFF2-40B4-BE49-F238E27FC236}">
                <a16:creationId xmlns:a16="http://schemas.microsoft.com/office/drawing/2014/main" id="{E2996EA1-F21D-464E-8D5C-02841E349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4343401"/>
            <a:ext cx="406717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62216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Content Placeholder 1">
            <a:extLst>
              <a:ext uri="{FF2B5EF4-FFF2-40B4-BE49-F238E27FC236}">
                <a16:creationId xmlns:a16="http://schemas.microsoft.com/office/drawing/2014/main" id="{D55F8BE7-C778-4214-93AA-99239AC82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Sử dụng inline-block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4E82FA-F2E4-4628-8A06-0D35348AA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Đị</a:t>
            </a:r>
            <a:r>
              <a:rPr lang="en-US"/>
              <a:t>nh dạng cách hiển thị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182B5-77CF-4E12-B2BD-2051C0443C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C4CDCE8-DF59-443A-B0AA-DEAE849985EF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6261" name="Picture 2">
            <a:extLst>
              <a:ext uri="{FF2B5EF4-FFF2-40B4-BE49-F238E27FC236}">
                <a16:creationId xmlns:a16="http://schemas.microsoft.com/office/drawing/2014/main" id="{2BD0A631-16F4-4496-9B7D-E38F50DC7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57400"/>
            <a:ext cx="58293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Picture 3">
            <a:extLst>
              <a:ext uri="{FF2B5EF4-FFF2-40B4-BE49-F238E27FC236}">
                <a16:creationId xmlns:a16="http://schemas.microsoft.com/office/drawing/2014/main" id="{0E393383-B2E1-412A-809B-FD06B050F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733800"/>
            <a:ext cx="2692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582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Content Placeholder 1">
            <a:extLst>
              <a:ext uri="{FF2B5EF4-FFF2-40B4-BE49-F238E27FC236}">
                <a16:creationId xmlns:a16="http://schemas.microsoft.com/office/drawing/2014/main" id="{108CAD22-A6DF-460C-96DE-12688F993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Sử dụng list-item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014AD5-D69F-4961-B6BB-6DB9C3310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vi-VN"/>
              <a:t>Đị</a:t>
            </a:r>
            <a:r>
              <a:rPr lang="en-US"/>
              <a:t>nh dạng cách hiển thị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35C72-9447-4CE7-A4FB-CB87DC325E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525F0F-070E-43FC-8EEB-C5A8D70CBAC2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89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7285" name="Picture 2">
            <a:extLst>
              <a:ext uri="{FF2B5EF4-FFF2-40B4-BE49-F238E27FC236}">
                <a16:creationId xmlns:a16="http://schemas.microsoft.com/office/drawing/2014/main" id="{47A5D376-5471-44F5-907C-08E895780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209800"/>
            <a:ext cx="673417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6" name="Picture 3">
            <a:extLst>
              <a:ext uri="{FF2B5EF4-FFF2-40B4-BE49-F238E27FC236}">
                <a16:creationId xmlns:a16="http://schemas.microsoft.com/office/drawing/2014/main" id="{F0107F0F-8891-4528-8272-EBB2A9DD6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1" y="4191000"/>
            <a:ext cx="38576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20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6FF3649C-E325-4A25-88B8-3B7D92858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b="1" dirty="0">
                <a:solidFill>
                  <a:srgbClr val="0070C0"/>
                </a:solidFill>
              </a:rPr>
              <a:t>External style sheet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dirty="0" err="1"/>
              <a:t>Áp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toàn</a:t>
            </a:r>
            <a:r>
              <a:rPr lang="en-US" altLang="en-US" dirty="0"/>
              <a:t> site</a:t>
            </a:r>
          </a:p>
          <a:p>
            <a:pPr lvl="1" algn="just" eaLnBrk="1" hangingPunct="1">
              <a:spcBef>
                <a:spcPct val="0"/>
              </a:spcBef>
            </a:pPr>
            <a:r>
              <a:rPr lang="en-US" altLang="en-US" dirty="0" err="1"/>
              <a:t>Tạo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tin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mở</a:t>
            </a:r>
            <a:r>
              <a:rPr lang="en-US" altLang="en-US" dirty="0"/>
              <a:t> </a:t>
            </a:r>
            <a:r>
              <a:rPr lang="en-US" altLang="en-US" dirty="0" err="1"/>
              <a:t>rộng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*.</a:t>
            </a:r>
            <a:r>
              <a:rPr lang="en-US" altLang="en-US" dirty="0" err="1"/>
              <a:t>css</a:t>
            </a:r>
            <a:r>
              <a:rPr lang="en-US" altLang="en-US" dirty="0"/>
              <a:t> </a:t>
            </a:r>
            <a:r>
              <a:rPr lang="en-US" altLang="en-US" dirty="0" err="1"/>
              <a:t>bên</a:t>
            </a:r>
            <a:r>
              <a:rPr lang="en-US" altLang="en-US" dirty="0"/>
              <a:t> </a:t>
            </a:r>
            <a:r>
              <a:rPr lang="en-US" altLang="en-US" dirty="0" err="1"/>
              <a:t>ngoài</a:t>
            </a:r>
            <a:r>
              <a:rPr lang="en-US" altLang="en-US" dirty="0"/>
              <a:t> HTML,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thẻ</a:t>
            </a:r>
            <a:r>
              <a:rPr lang="en-US" altLang="en-US" dirty="0"/>
              <a:t> &lt;link&gt;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&lt;head&gt; </a:t>
            </a:r>
            <a:r>
              <a:rPr lang="vi-VN" altLang="en-US" dirty="0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liên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tin </a:t>
            </a:r>
            <a:r>
              <a:rPr lang="en-US" altLang="en-US" dirty="0" err="1"/>
              <a:t>này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HTML.</a:t>
            </a:r>
          </a:p>
          <a:p>
            <a:pPr lvl="1" eaLnBrk="1" hangingPunct="1">
              <a:spcBef>
                <a:spcPct val="0"/>
              </a:spcBef>
            </a:pPr>
            <a:endParaRPr lang="en-US" altLang="en-US" dirty="0"/>
          </a:p>
          <a:p>
            <a:pPr lvl="1" eaLnBrk="1" hangingPunct="1">
              <a:spcBef>
                <a:spcPct val="0"/>
              </a:spcBef>
            </a:pPr>
            <a:r>
              <a:rPr lang="en-US" altLang="en-US" dirty="0" err="1"/>
              <a:t>Các</a:t>
            </a:r>
            <a:r>
              <a:rPr lang="en-US" altLang="en-US" dirty="0"/>
              <a:t> style rule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riêng</a:t>
            </a:r>
            <a:r>
              <a:rPr lang="en-US" altLang="en-US" dirty="0"/>
              <a:t> </a:t>
            </a:r>
            <a:r>
              <a:rPr lang="en-US" altLang="en-US" dirty="0" err="1"/>
              <a:t>biệt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file *.</a:t>
            </a:r>
            <a:r>
              <a:rPr lang="en-US" altLang="en-US" dirty="0" err="1"/>
              <a:t>css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hoạt</a:t>
            </a:r>
            <a:r>
              <a:rPr lang="en-US" altLang="en-US" dirty="0"/>
              <a:t> </a:t>
            </a:r>
            <a:r>
              <a:rPr lang="vi-VN" altLang="en-US" dirty="0"/>
              <a:t>độ</a:t>
            </a:r>
            <a:r>
              <a:rPr lang="en-US" altLang="en-US" dirty="0"/>
              <a:t>ng t</a:t>
            </a:r>
            <a:r>
              <a:rPr lang="vi-VN" altLang="en-US" dirty="0"/>
              <a:t>ươ</a:t>
            </a:r>
            <a:r>
              <a:rPr lang="en-US" altLang="en-US" dirty="0"/>
              <a:t>ng </a:t>
            </a:r>
            <a:r>
              <a:rPr lang="en-US" altLang="en-US" dirty="0" err="1"/>
              <a:t>tự</a:t>
            </a:r>
            <a:r>
              <a:rPr lang="en-US" altLang="en-US" dirty="0"/>
              <a:t> </a:t>
            </a:r>
            <a:r>
              <a:rPr lang="en-US" altLang="en-US" dirty="0" err="1"/>
              <a:t>nh</a:t>
            </a:r>
            <a:r>
              <a:rPr lang="vi-VN" altLang="en-US" dirty="0"/>
              <a:t>ư</a:t>
            </a:r>
            <a:r>
              <a:rPr lang="en-US" altLang="en-US" dirty="0"/>
              <a:t> internal style sheet.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BBEEC2CB-5DE5-44E3-BB36-AFC775D53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191000"/>
            <a:ext cx="678180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AB8FB-EBE7-4533-A43E-79439715BF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45F82D0-B561-4179-A12B-4DA47902E057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5BDB085-9752-443C-A56E-23A4596D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/>
              <a:t> HTML</a:t>
            </a:r>
          </a:p>
        </p:txBody>
      </p:sp>
    </p:spTree>
    <p:extLst>
      <p:ext uri="{BB962C8B-B14F-4D97-AF65-F5344CB8AC3E}">
        <p14:creationId xmlns:p14="http://schemas.microsoft.com/office/powerpoint/2010/main" val="14514897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Content Placeholder 1">
            <a:extLst>
              <a:ext uri="{FF2B5EF4-FFF2-40B4-BE49-F238E27FC236}">
                <a16:creationId xmlns:a16="http://schemas.microsoft.com/office/drawing/2014/main" id="{EE9EBCC0-56F7-4D68-AAC0-22E16E4A9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583DE0-B1DE-4874-A6AB-E68994921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6485E-2FD8-4151-B333-94EB0B987E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39F6D5-797C-45E9-A851-3BDE4D67E493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90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8309" name="Picture 2">
            <a:extLst>
              <a:ext uri="{FF2B5EF4-FFF2-40B4-BE49-F238E27FC236}">
                <a16:creationId xmlns:a16="http://schemas.microsoft.com/office/drawing/2014/main" id="{B9E01373-5B8A-4106-9C98-6D1630929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825625"/>
            <a:ext cx="7086600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2353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Content Placeholder 1">
            <a:extLst>
              <a:ext uri="{FF2B5EF4-FFF2-40B4-BE49-F238E27FC236}">
                <a16:creationId xmlns:a16="http://schemas.microsoft.com/office/drawing/2014/main" id="{2E9F8914-7FD3-4B22-9F80-68F5C7989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Giá trị thuộc tính postion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3C6528-83B0-47F9-9737-3BDB9671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19FF2-E442-45B4-B8EB-52B61D27C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CB390C4-D302-4846-A6E6-90B63DF8EBAB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91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99333" name="Picture 2">
            <a:extLst>
              <a:ext uri="{FF2B5EF4-FFF2-40B4-BE49-F238E27FC236}">
                <a16:creationId xmlns:a16="http://schemas.microsoft.com/office/drawing/2014/main" id="{91DCB805-4924-4E10-BE79-D939C811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1"/>
            <a:ext cx="6762750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3174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Content Placeholder 1">
            <a:extLst>
              <a:ext uri="{FF2B5EF4-FFF2-40B4-BE49-F238E27FC236}">
                <a16:creationId xmlns:a16="http://schemas.microsoft.com/office/drawing/2014/main" id="{DB5B1B80-95E7-4FD8-8598-1F420E293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Thiết lập vị trí thành phần theo vị trí t</a:t>
            </a:r>
            <a:r>
              <a:rPr lang="vi-VN" altLang="en-US"/>
              <a:t>ươ</a:t>
            </a:r>
            <a:r>
              <a:rPr lang="en-US" altLang="en-US"/>
              <a:t>ng </a:t>
            </a:r>
            <a:r>
              <a:rPr lang="vi-VN" altLang="en-US"/>
              <a:t>đố</a:t>
            </a:r>
            <a:r>
              <a:rPr lang="en-US" altLang="en-US"/>
              <a:t>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4CB64A-1D03-4D19-9756-1F07294A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E7F4A-5A51-4927-B23F-46DE113613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5A3F2B3-1C06-4C22-8D06-6F8E73D2C9FB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92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0357" name="Picture 3">
            <a:extLst>
              <a:ext uri="{FF2B5EF4-FFF2-40B4-BE49-F238E27FC236}">
                <a16:creationId xmlns:a16="http://schemas.microsoft.com/office/drawing/2014/main" id="{B3E4E0AD-44D1-4BA6-9BC9-29D67A6F4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057400"/>
            <a:ext cx="3333750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8" name="Picture 4">
            <a:extLst>
              <a:ext uri="{FF2B5EF4-FFF2-40B4-BE49-F238E27FC236}">
                <a16:creationId xmlns:a16="http://schemas.microsoft.com/office/drawing/2014/main" id="{28C6F49A-84AB-4022-B55B-A6C7AAD1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5029201"/>
            <a:ext cx="50958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3801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Content Placeholder 1">
            <a:extLst>
              <a:ext uri="{FF2B5EF4-FFF2-40B4-BE49-F238E27FC236}">
                <a16:creationId xmlns:a16="http://schemas.microsoft.com/office/drawing/2014/main" id="{23659619-AA89-4417-9EAF-D51AE492B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Thiết lập vị trí thành phần theo vị trí tuyệt </a:t>
            </a:r>
            <a:r>
              <a:rPr lang="vi-VN" altLang="en-US"/>
              <a:t>đố</a:t>
            </a:r>
            <a:r>
              <a:rPr lang="en-US" altLang="en-US"/>
              <a:t>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64F8A8-CCCD-4022-853B-A040463C2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C4A5A-4966-46B3-98A1-FC08EB3116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849FB1-A9AB-443A-957A-4269CE11A575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93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1381" name="Picture 2">
            <a:extLst>
              <a:ext uri="{FF2B5EF4-FFF2-40B4-BE49-F238E27FC236}">
                <a16:creationId xmlns:a16="http://schemas.microsoft.com/office/drawing/2014/main" id="{0010CDB0-39F0-4D6D-B745-0460A7AD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847850"/>
            <a:ext cx="675322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19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Content Placeholder 1">
            <a:extLst>
              <a:ext uri="{FF2B5EF4-FFF2-40B4-BE49-F238E27FC236}">
                <a16:creationId xmlns:a16="http://schemas.microsoft.com/office/drawing/2014/main" id="{86883173-85E2-4D1D-99FD-BFBA8DDDF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Giá trị thuộc tính clip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2355DE-43F0-4882-8EE5-FF36E568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4A78E-4BAC-4410-BA37-04E7E5682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C0F2BE9-D1EC-4714-848C-D3ED4F4B8A9D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94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2405" name="Picture 2">
            <a:extLst>
              <a:ext uri="{FF2B5EF4-FFF2-40B4-BE49-F238E27FC236}">
                <a16:creationId xmlns:a16="http://schemas.microsoft.com/office/drawing/2014/main" id="{3AC6A510-4C90-4BE8-AF29-1F8E03A7A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383" y="2537618"/>
            <a:ext cx="69151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6" name="Picture 3">
            <a:extLst>
              <a:ext uri="{FF2B5EF4-FFF2-40B4-BE49-F238E27FC236}">
                <a16:creationId xmlns:a16="http://schemas.microsoft.com/office/drawing/2014/main" id="{ECE22057-5EC6-4A8E-A80F-390AA485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769" y="3786982"/>
            <a:ext cx="69151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0696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Content Placeholder 1">
            <a:extLst>
              <a:ext uri="{FF2B5EF4-FFF2-40B4-BE49-F238E27FC236}">
                <a16:creationId xmlns:a16="http://schemas.microsoft.com/office/drawing/2014/main" id="{534EC9C4-14DC-461E-9009-C4716496D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thuộc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overflow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FFCC9B-A877-41C5-9F15-3B04292AD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E90B7-56A4-4586-80B3-382D594C60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806F9D-B25C-427A-BF09-CB0CE2D9A157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95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3429" name="Picture 2">
            <a:extLst>
              <a:ext uri="{FF2B5EF4-FFF2-40B4-BE49-F238E27FC236}">
                <a16:creationId xmlns:a16="http://schemas.microsoft.com/office/drawing/2014/main" id="{F019D453-1A42-4CD7-9733-A28436E5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878" y="2760098"/>
            <a:ext cx="689142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467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Content Placeholder 1">
            <a:extLst>
              <a:ext uri="{FF2B5EF4-FFF2-40B4-BE49-F238E27FC236}">
                <a16:creationId xmlns:a16="http://schemas.microsoft.com/office/drawing/2014/main" id="{94E878A1-A43C-4C92-8A34-F11652B22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B25915-8F5E-4A22-A0D3-F365477BF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985B8-35DE-4B6D-B18B-A234EF652F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AF4712-7601-4357-81DA-125E879C1F79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96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4453" name="Picture 2" descr="http://www.undozon.com/wp-content/uploads/2010/08/6_a.jpg">
            <a:extLst>
              <a:ext uri="{FF2B5EF4-FFF2-40B4-BE49-F238E27FC236}">
                <a16:creationId xmlns:a16="http://schemas.microsoft.com/office/drawing/2014/main" id="{B597E90D-DF7F-4DF7-B78F-C75A52D57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81201"/>
            <a:ext cx="47625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8079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Content Placeholder 1">
            <a:extLst>
              <a:ext uri="{FF2B5EF4-FFF2-40B4-BE49-F238E27FC236}">
                <a16:creationId xmlns:a16="http://schemas.microsoft.com/office/drawing/2014/main" id="{1CF7BBD1-BE1C-459C-8C1C-DE159F71E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Sử dụng overflow </a:t>
            </a:r>
            <a:r>
              <a:rPr lang="vi-VN" altLang="en-US"/>
              <a:t>để</a:t>
            </a:r>
            <a:r>
              <a:rPr lang="en-US" altLang="en-US"/>
              <a:t> bật thanh cuộn khi nội dung v</a:t>
            </a:r>
            <a:r>
              <a:rPr lang="vi-VN" altLang="en-US"/>
              <a:t>ượ</a:t>
            </a:r>
            <a:r>
              <a:rPr lang="en-US" altLang="en-US"/>
              <a:t>t quá kích th</a:t>
            </a:r>
            <a:r>
              <a:rPr lang="vi-VN" altLang="en-US"/>
              <a:t>ướ</a:t>
            </a:r>
            <a:r>
              <a:rPr lang="en-US" altLang="en-US"/>
              <a:t>c thành phần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F38F38-C5EB-4BF9-8CA7-BC2A18310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F50DA-E8EB-4573-87B6-BD3BBB58B4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B9DE35-BDBC-41A9-AA24-8EDB694D2AB8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97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5477" name="Picture 2">
            <a:extLst>
              <a:ext uri="{FF2B5EF4-FFF2-40B4-BE49-F238E27FC236}">
                <a16:creationId xmlns:a16="http://schemas.microsoft.com/office/drawing/2014/main" id="{EAC81F5A-C865-4946-B4F1-2B403DFD4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667000"/>
            <a:ext cx="473392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8" name="Picture 3">
            <a:extLst>
              <a:ext uri="{FF2B5EF4-FFF2-40B4-BE49-F238E27FC236}">
                <a16:creationId xmlns:a16="http://schemas.microsoft.com/office/drawing/2014/main" id="{EFB35F06-7226-4A9D-A8A4-2CDE0C22A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352801"/>
            <a:ext cx="274320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1562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Content Placeholder 1">
            <a:extLst>
              <a:ext uri="{FF2B5EF4-FFF2-40B4-BE49-F238E27FC236}">
                <a16:creationId xmlns:a16="http://schemas.microsoft.com/office/drawing/2014/main" id="{3C2E4540-8308-47E1-963C-E4F6283A9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Giá trị thuộc tính vertical-align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31D490-FC12-4A18-9D8B-C31F4F779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72BFF-FE7D-4900-93A7-8FB26D76C6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B994F12-2A4D-4C0E-BFE1-838DAAB88754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98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6501" name="Picture 2">
            <a:extLst>
              <a:ext uri="{FF2B5EF4-FFF2-40B4-BE49-F238E27FC236}">
                <a16:creationId xmlns:a16="http://schemas.microsoft.com/office/drawing/2014/main" id="{E20B33A0-34EB-419A-9E2C-CEDF95A3F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05001"/>
            <a:ext cx="69342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8025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Content Placeholder 1">
            <a:extLst>
              <a:ext uri="{FF2B5EF4-FFF2-40B4-BE49-F238E27FC236}">
                <a16:creationId xmlns:a16="http://schemas.microsoft.com/office/drawing/2014/main" id="{AA922BB7-2D5C-4905-9FD5-C9676713B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Giá trị thuộc tính vertical-align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0478B5-173C-4890-9A87-C8205D584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458200" cy="6667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Thông tin xác </a:t>
            </a:r>
            <a:r>
              <a:rPr lang="vi-VN"/>
              <a:t>đị</a:t>
            </a:r>
            <a:r>
              <a:rPr lang="en-US"/>
              <a:t>nh vị trí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55EFD-D50C-4A11-87B7-2BA0E109C6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F9D2849-E9FD-488F-858B-EE723CBB3B26}" type="slidenum">
              <a:rPr lang="en-US" altLang="en-US">
                <a:solidFill>
                  <a:srgbClr val="045C75"/>
                </a:solidFill>
                <a:latin typeface="Constantia" panose="02030602050306030303" pitchFamily="18" charset="0"/>
              </a:rPr>
              <a:pPr eaLnBrk="1" hangingPunct="1"/>
              <a:t>99</a:t>
            </a:fld>
            <a:endParaRPr lang="en-US" altLang="en-US">
              <a:solidFill>
                <a:srgbClr val="045C75"/>
              </a:solidFill>
              <a:latin typeface="Constantia" panose="02030602050306030303" pitchFamily="18" charset="0"/>
            </a:endParaRPr>
          </a:p>
        </p:txBody>
      </p:sp>
      <p:pic>
        <p:nvPicPr>
          <p:cNvPr id="107525" name="Picture 2">
            <a:extLst>
              <a:ext uri="{FF2B5EF4-FFF2-40B4-BE49-F238E27FC236}">
                <a16:creationId xmlns:a16="http://schemas.microsoft.com/office/drawing/2014/main" id="{0D301FC3-B70C-4CA3-811B-2DE61C83E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15" y="2407085"/>
            <a:ext cx="6477000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260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3410</Words>
  <Application>Microsoft Office PowerPoint</Application>
  <PresentationFormat>Widescreen</PresentationFormat>
  <Paragraphs>510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7" baseType="lpstr">
      <vt:lpstr>Arial</vt:lpstr>
      <vt:lpstr>Arial Italic</vt:lpstr>
      <vt:lpstr>Calibri</vt:lpstr>
      <vt:lpstr>Calibri Light</vt:lpstr>
      <vt:lpstr>Constantia</vt:lpstr>
      <vt:lpstr>Lucida Sans Unicode</vt:lpstr>
      <vt:lpstr>Times New Roman</vt:lpstr>
      <vt:lpstr>Wingdings 2</vt:lpstr>
      <vt:lpstr>Office Theme</vt:lpstr>
      <vt:lpstr>PowerPoint Presentation</vt:lpstr>
      <vt:lpstr>CSS</vt:lpstr>
      <vt:lpstr>CSS</vt:lpstr>
      <vt:lpstr>CSS</vt:lpstr>
      <vt:lpstr>Áp dụng CSS vào trang HTML</vt:lpstr>
      <vt:lpstr>Áp dụng CSS vào trang HTML</vt:lpstr>
      <vt:lpstr>Áp dụng CSS vào trang HTML</vt:lpstr>
      <vt:lpstr>Áp dụng CSS vào trang HTML</vt:lpstr>
      <vt:lpstr>Áp dụng CSS vào trang HTML</vt:lpstr>
      <vt:lpstr>Áp dụng CSS vào trang HTML</vt:lpstr>
      <vt:lpstr>Cú pháp CSS</vt:lpstr>
      <vt:lpstr>Cú pháp CSS</vt:lpstr>
      <vt:lpstr>Cú pháp CSS</vt:lpstr>
      <vt:lpstr>Gom nhóm các bộ chọn</vt:lpstr>
      <vt:lpstr>Selector</vt:lpstr>
      <vt:lpstr>HTML Selector</vt:lpstr>
      <vt:lpstr>Class Selector</vt:lpstr>
      <vt:lpstr>Class Selector</vt:lpstr>
      <vt:lpstr>Class Selector</vt:lpstr>
      <vt:lpstr>Class Selector</vt:lpstr>
      <vt:lpstr>Class Selector</vt:lpstr>
      <vt:lpstr>ID Selector</vt:lpstr>
      <vt:lpstr>ID Selector</vt:lpstr>
      <vt:lpstr>ID Selector</vt:lpstr>
      <vt:lpstr>Descendant Selector</vt:lpstr>
      <vt:lpstr>Child Selector</vt:lpstr>
      <vt:lpstr>Attribute Selector</vt:lpstr>
      <vt:lpstr>Attribute Selector</vt:lpstr>
      <vt:lpstr>Attribute Selector</vt:lpstr>
      <vt:lpstr>Pseudo Class Selector</vt:lpstr>
      <vt:lpstr>Pseudo Class Selector</vt:lpstr>
      <vt:lpstr>Pseudo Class Selector – first-child</vt:lpstr>
      <vt:lpstr>Pseudo Class Selector – first-child</vt:lpstr>
      <vt:lpstr>Pseudo Class Selector – Anchor</vt:lpstr>
      <vt:lpstr>Pseudo Class Selector – Anchor</vt:lpstr>
      <vt:lpstr>Pseudo Class Selector – Anchor</vt:lpstr>
      <vt:lpstr>Pseudo Class Selector – focus</vt:lpstr>
      <vt:lpstr>Pseudo Class Selector – lang</vt:lpstr>
      <vt:lpstr>Pseudo Element</vt:lpstr>
      <vt:lpstr>Pseudo Element – first-letter</vt:lpstr>
      <vt:lpstr>Pseudo Element – first-letter</vt:lpstr>
      <vt:lpstr>Pseudo Element – first-line</vt:lpstr>
      <vt:lpstr>Pseudo Element – first-line</vt:lpstr>
      <vt:lpstr>Pseudo Element – before</vt:lpstr>
      <vt:lpstr>Pseudo Element – after</vt:lpstr>
      <vt:lpstr>Đơn vị đo lường CSS</vt:lpstr>
      <vt:lpstr>Đơn vị đo lường CSS</vt:lpstr>
      <vt:lpstr>Kế thừa thuộc tính</vt:lpstr>
      <vt:lpstr>Kế thừa thuộc tính</vt:lpstr>
      <vt:lpstr>Kế thừa thuộc tính</vt:lpstr>
      <vt:lpstr>Kế thừa thuộc tính</vt:lpstr>
      <vt:lpstr>Các nhóm thuộc tính trong CSS</vt:lpstr>
      <vt:lpstr>Font chữ</vt:lpstr>
      <vt:lpstr>PowerPoint Presentation</vt:lpstr>
      <vt:lpstr>Thông tin định dạng font chữ</vt:lpstr>
      <vt:lpstr>Thông tin định dạng font chữ</vt:lpstr>
      <vt:lpstr>Thông tin định dạng font chữ</vt:lpstr>
      <vt:lpstr>Thông tin định dạng font chữ</vt:lpstr>
      <vt:lpstr>Thông tin định dạng văn bản</vt:lpstr>
      <vt:lpstr>Thông tin định dạng văn bản</vt:lpstr>
      <vt:lpstr>Thông tin định dạng văn bản</vt:lpstr>
      <vt:lpstr>Thông tin định dạng nền</vt:lpstr>
      <vt:lpstr>Thông tin định dạng nền</vt:lpstr>
      <vt:lpstr>Thông tin định dạng nền</vt:lpstr>
      <vt:lpstr>Thông tin định dạng nền</vt:lpstr>
      <vt:lpstr>Thông tin định dạng nền</vt:lpstr>
      <vt:lpstr>Mô hình hộp (box model)</vt:lpstr>
      <vt:lpstr>Mô hình hộp (box model)</vt:lpstr>
      <vt:lpstr>Mô hình hộp (box model)</vt:lpstr>
      <vt:lpstr>Các thông tin định dạng lề</vt:lpstr>
      <vt:lpstr>Các thông tin định dạng lề</vt:lpstr>
      <vt:lpstr>Thông tin định dạng vùng đệm</vt:lpstr>
      <vt:lpstr>Thông tin định dạng lề + vùng đệm</vt:lpstr>
      <vt:lpstr>Thông tin định dạng biên</vt:lpstr>
      <vt:lpstr>Thông tin định dạng biên</vt:lpstr>
      <vt:lpstr>Thông tin định dạng biên</vt:lpstr>
      <vt:lpstr>Thông tin định dạng biên</vt:lpstr>
      <vt:lpstr>Thông tin định dạng biên</vt:lpstr>
      <vt:lpstr>Thông tin định dạng biên</vt:lpstr>
      <vt:lpstr>Thông tin định dạng biên</vt:lpstr>
      <vt:lpstr>Thông tin định dạng biên</vt:lpstr>
      <vt:lpstr>Định dạng cách hiển thị</vt:lpstr>
      <vt:lpstr>Định dạng cách hiển thị</vt:lpstr>
      <vt:lpstr>Định dạng cách hiển thị</vt:lpstr>
      <vt:lpstr>Định dạng cách hiển thị</vt:lpstr>
      <vt:lpstr>Định dạng cách hiển thị</vt:lpstr>
      <vt:lpstr>Định dạng cách hiển thị</vt:lpstr>
      <vt:lpstr>Định dạng cách hiển thị</vt:lpstr>
      <vt:lpstr>Định dạng cách hiển thị</vt:lpstr>
      <vt:lpstr>Thông tin xác định vị trí</vt:lpstr>
      <vt:lpstr>Thông tin xác định vị trí</vt:lpstr>
      <vt:lpstr>Thông tin xác định vị trí</vt:lpstr>
      <vt:lpstr>Thông tin xác định vị trí</vt:lpstr>
      <vt:lpstr>Thông tin xác định vị trí</vt:lpstr>
      <vt:lpstr>Thông tin xác định vị trí</vt:lpstr>
      <vt:lpstr>Thông tin xác định vị trí</vt:lpstr>
      <vt:lpstr>Thông tin xác định vị trí</vt:lpstr>
      <vt:lpstr>Thông tin xác định vị trí</vt:lpstr>
      <vt:lpstr>Thông tin xác định vị trí</vt:lpstr>
      <vt:lpstr>Thông tin xác định vị trí</vt:lpstr>
      <vt:lpstr>Thông tin xác định vị trí</vt:lpstr>
      <vt:lpstr>Canh giữa với CSS</vt:lpstr>
      <vt:lpstr>Canh giữa với CSS</vt:lpstr>
      <vt:lpstr>Canh giữa với CSS</vt:lpstr>
      <vt:lpstr>Canh giữa với CSS</vt:lpstr>
      <vt:lpstr>Canh giữa với CSS</vt:lpstr>
      <vt:lpstr>Canh giữa với CSS</vt:lpstr>
      <vt:lpstr>Canh giữa với CSS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TODUONGVPVN</dc:creator>
  <cp:lastModifiedBy>khanh nguyen</cp:lastModifiedBy>
  <cp:revision>2</cp:revision>
  <dcterms:created xsi:type="dcterms:W3CDTF">2023-08-10T07:12:49Z</dcterms:created>
  <dcterms:modified xsi:type="dcterms:W3CDTF">2023-11-09T16:14:53Z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2023-11-09T16:14:53Z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c45378c7-b17b-4eb6-8e1f-41db715d54a6</vt:lpwstr>
  </property>
  <property fmtid="{D5CDD505-2E9C-101B-9397-08002B2CF9AE}" pid="7" name="MSIP_Label_defa4170-0d19-0005-0004-bc88714345d2_ActionId">
    <vt:lpwstr>e04e432e-1fb0-4cd2-aaf3-ee4a1b84b9ce</vt:lpwstr>
  </property>
  <property fmtid="{D5CDD505-2E9C-101B-9397-08002B2CF9AE}" pid="8" name="MSIP_Label_defa4170-0d19-0005-0004-bc88714345d2_ContentBits">
    <vt:lpwstr>0</vt:lpwstr>
  </property>
</Properties>
</file>